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0"/>
    <p:restoredTop sz="92308"/>
  </p:normalViewPr>
  <p:slideViewPr>
    <p:cSldViewPr snapToGrid="0" snapToObjects="1" showGuides="1">
      <p:cViewPr>
        <p:scale>
          <a:sx n="74" d="100"/>
          <a:sy n="74" d="100"/>
        </p:scale>
        <p:origin x="408" y="1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F:\!%20My%20Data\!%20YEYU_WORKSHOP\!%20Key%20Indicators\2016\HIV2016Estimates-YoungPeople-AP_23June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F:\!%20My%20Data\!%20YEYU_WORKSHOP\!%20Key%20Indicators\2016\HIV2016Estimates-YoungPeople-AP_23June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dkUpDiag">
                <a:fgClr>
                  <a:srgbClr val="FF99FF"/>
                </a:fgClr>
                <a:bgClr>
                  <a:schemeClr val="bg1"/>
                </a:bgClr>
              </a:patt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D0-4819-92A3-F317778DAE39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D0-4819-92A3-F317778DAE39}"/>
              </c:ext>
            </c:extLst>
          </c:dPt>
          <c:val>
            <c:numRef>
              <c:f>'YP HIV trend'!$E$24:$F$24</c:f>
              <c:numCache>
                <c:formatCode>#,##0</c:formatCode>
                <c:ptCount val="2"/>
                <c:pt idx="0">
                  <c:v>220000.0</c:v>
                </c:pt>
                <c:pt idx="1">
                  <c:v>290000.0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D0-4819-92A3-F317778DA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16567187414"/>
          <c:y val="0.152427034120735"/>
          <c:w val="0.87039391848153"/>
          <c:h val="0.4408994750656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'PWID_Sterile injecting equipmen'!$D$2</c:f>
              <c:strCache>
                <c:ptCount val="1"/>
                <c:pt idx="0">
                  <c:v>Young people who inject drugs (aged &lt; 25 yr)</c:v>
                </c:pt>
              </c:strCache>
            </c:strRef>
          </c:tx>
          <c:spPr>
            <a:solidFill>
              <a:srgbClr val="63CDF6"/>
            </a:solidFill>
            <a:ln w="15875">
              <a:noFill/>
            </a:ln>
          </c:spPr>
          <c:invertIfNegative val="0"/>
          <c:dPt>
            <c:idx val="12"/>
            <c:invertIfNegative val="0"/>
            <c:bubble3D val="0"/>
            <c:spPr>
              <a:pattFill prst="dkUpDiag">
                <a:fgClr>
                  <a:srgbClr val="63CDF6"/>
                </a:fgClr>
                <a:bgClr>
                  <a:sysClr val="window" lastClr="FFFFFF"/>
                </a:bgClr>
              </a:pattFill>
              <a:ln w="158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F0-4212-9C2B-B1058917C5C7}"/>
              </c:ext>
            </c:extLst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mr-IN" sz="1200"/>
                      <a:t>n/a</a:t>
                    </a:r>
                    <a:endParaRPr lang="mr-IN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F0-4212-9C2B-B1058917C5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'PWID_Sterile injecting equipmen'!$C$3:$C$15</c:f>
              <c:strCache>
                <c:ptCount val="13"/>
                <c:pt idx="0">
                  <c:v>Philippines, 2015</c:v>
                </c:pt>
                <c:pt idx="1">
                  <c:v>Afghanistan, 2012</c:v>
                </c:pt>
                <c:pt idx="2">
                  <c:v>Bangladesh, 2015</c:v>
                </c:pt>
                <c:pt idx="3">
                  <c:v>China, 2015</c:v>
                </c:pt>
                <c:pt idx="4">
                  <c:v>Indonesia, 2015</c:v>
                </c:pt>
                <c:pt idx="5">
                  <c:v>Pakistan, 2016</c:v>
                </c:pt>
                <c:pt idx="6">
                  <c:v>India, 2014-15</c:v>
                </c:pt>
                <c:pt idx="7">
                  <c:v>Myanmar, 2014</c:v>
                </c:pt>
                <c:pt idx="8">
                  <c:v>Thailand, 2014*</c:v>
                </c:pt>
                <c:pt idx="9">
                  <c:v>Malaysia, 2014*</c:v>
                </c:pt>
                <c:pt idx="10">
                  <c:v>Viet Nam, 2016</c:v>
                </c:pt>
                <c:pt idx="11">
                  <c:v>Nepal, 2015</c:v>
                </c:pt>
                <c:pt idx="12">
                  <c:v>Regional median</c:v>
                </c:pt>
              </c:strCache>
            </c:strRef>
          </c:cat>
          <c:val>
            <c:numRef>
              <c:f>'PWID_Sterile injecting equipmen'!$D$3:$D$15</c:f>
              <c:numCache>
                <c:formatCode>General</c:formatCode>
                <c:ptCount val="13"/>
                <c:pt idx="0">
                  <c:v>60.4</c:v>
                </c:pt>
                <c:pt idx="1">
                  <c:v>64.3</c:v>
                </c:pt>
                <c:pt idx="2">
                  <c:v>77.2</c:v>
                </c:pt>
                <c:pt idx="3">
                  <c:v>78.5</c:v>
                </c:pt>
                <c:pt idx="4">
                  <c:v>83.39</c:v>
                </c:pt>
                <c:pt idx="5">
                  <c:v>85.0</c:v>
                </c:pt>
                <c:pt idx="6">
                  <c:v>86.8</c:v>
                </c:pt>
                <c:pt idx="7">
                  <c:v>87.1</c:v>
                </c:pt>
                <c:pt idx="8">
                  <c:v>0.0</c:v>
                </c:pt>
                <c:pt idx="9">
                  <c:v>95.5</c:v>
                </c:pt>
                <c:pt idx="10">
                  <c:v>96.1</c:v>
                </c:pt>
                <c:pt idx="11">
                  <c:v>97.9</c:v>
                </c:pt>
                <c:pt idx="12">
                  <c:v>85.0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F0-4212-9C2B-B1058917C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-1745623568"/>
        <c:axId val="-1745625888"/>
      </c:barChart>
      <c:lineChart>
        <c:grouping val="standard"/>
        <c:varyColors val="0"/>
        <c:ser>
          <c:idx val="0"/>
          <c:order val="0"/>
          <c:tx>
            <c:strRef>
              <c:f>'PWID_Sterile injecting equipmen'!$E$2</c:f>
              <c:strCache>
                <c:ptCount val="1"/>
                <c:pt idx="0">
                  <c:v>People who inject drugs (aged 25+ yr)</c:v>
                </c:pt>
              </c:strCache>
            </c:strRef>
          </c:tx>
          <c:spPr>
            <a:ln w="15875">
              <a:noFill/>
              <a:prstDash val="solid"/>
            </a:ln>
          </c:spPr>
          <c:marker>
            <c:symbol val="square"/>
            <c:size val="10"/>
            <c:spPr>
              <a:solidFill>
                <a:srgbClr val="FF4343"/>
              </a:solidFill>
              <a:ln>
                <a:noFill/>
              </a:ln>
            </c:spPr>
          </c:marker>
          <c:dPt>
            <c:idx val="12"/>
            <c:marker>
              <c:spPr>
                <a:pattFill prst="pct70">
                  <a:fgClr>
                    <a:srgbClr val="FF4343"/>
                  </a:fgClr>
                  <a:bgClr>
                    <a:sysClr val="window" lastClr="FFFFFF"/>
                  </a:bgClr>
                </a:pattFill>
                <a:ln>
                  <a:noFill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1F0-4212-9C2B-B1058917C5C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4343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'PWID_Sterile injecting equipmen'!$C$3:$C$15</c:f>
              <c:strCache>
                <c:ptCount val="13"/>
                <c:pt idx="0">
                  <c:v>Philippines, 2015</c:v>
                </c:pt>
                <c:pt idx="1">
                  <c:v>Afghanistan, 2012</c:v>
                </c:pt>
                <c:pt idx="2">
                  <c:v>Bangladesh, 2015</c:v>
                </c:pt>
                <c:pt idx="3">
                  <c:v>China, 2015</c:v>
                </c:pt>
                <c:pt idx="4">
                  <c:v>Indonesia, 2015</c:v>
                </c:pt>
                <c:pt idx="5">
                  <c:v>Pakistan, 2016</c:v>
                </c:pt>
                <c:pt idx="6">
                  <c:v>India, 2014-15</c:v>
                </c:pt>
                <c:pt idx="7">
                  <c:v>Myanmar, 2014</c:v>
                </c:pt>
                <c:pt idx="8">
                  <c:v>Thailand, 2014*</c:v>
                </c:pt>
                <c:pt idx="9">
                  <c:v>Malaysia, 2014*</c:v>
                </c:pt>
                <c:pt idx="10">
                  <c:v>Viet Nam, 2016</c:v>
                </c:pt>
                <c:pt idx="11">
                  <c:v>Nepal, 2015</c:v>
                </c:pt>
                <c:pt idx="12">
                  <c:v>Regional median</c:v>
                </c:pt>
              </c:strCache>
            </c:strRef>
          </c:cat>
          <c:val>
            <c:numRef>
              <c:f>'PWID_Sterile injecting equipmen'!$E$3:$E$15</c:f>
              <c:numCache>
                <c:formatCode>General</c:formatCode>
                <c:ptCount val="13"/>
                <c:pt idx="0">
                  <c:v>65.0</c:v>
                </c:pt>
                <c:pt idx="1">
                  <c:v>83.7</c:v>
                </c:pt>
                <c:pt idx="2">
                  <c:v>86.6</c:v>
                </c:pt>
                <c:pt idx="3">
                  <c:v>86.8</c:v>
                </c:pt>
                <c:pt idx="4">
                  <c:v>88.92</c:v>
                </c:pt>
                <c:pt idx="5">
                  <c:v>69.7</c:v>
                </c:pt>
                <c:pt idx="6">
                  <c:v>86.3</c:v>
                </c:pt>
                <c:pt idx="7">
                  <c:v>85.7</c:v>
                </c:pt>
                <c:pt idx="8">
                  <c:v>89.0</c:v>
                </c:pt>
                <c:pt idx="9">
                  <c:v>92.7</c:v>
                </c:pt>
                <c:pt idx="10">
                  <c:v>95.6</c:v>
                </c:pt>
                <c:pt idx="11">
                  <c:v>94.3</c:v>
                </c:pt>
                <c:pt idx="12">
                  <c:v>86.7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1F0-4212-9C2B-B1058917C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45631840"/>
        <c:axId val="-1745629792"/>
      </c:lineChart>
      <c:catAx>
        <c:axId val="-1745631840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chemeClr val="bg1">
                <a:lumMod val="75000"/>
              </a:schemeClr>
            </a:solidFill>
            <a:prstDash val="sysDash"/>
          </a:ln>
        </c:spPr>
        <c:txPr>
          <a:bodyPr rot="-2400000" vert="horz"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745629792"/>
        <c:crosses val="autoZero"/>
        <c:auto val="1"/>
        <c:lblAlgn val="ctr"/>
        <c:lblOffset val="100"/>
        <c:noMultiLvlLbl val="0"/>
      </c:catAx>
      <c:valAx>
        <c:axId val="-1745629792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Safe</a:t>
                </a:r>
                <a:r>
                  <a:rPr lang="en-US" baseline="0" dirty="0"/>
                  <a:t> injection (%)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0192287019414933"/>
              <c:y val="0.1683034120734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745631840"/>
        <c:crosses val="autoZero"/>
        <c:crossBetween val="between"/>
        <c:majorUnit val="20.0"/>
      </c:valAx>
      <c:valAx>
        <c:axId val="-174562588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1745623568"/>
        <c:crosses val="max"/>
        <c:crossBetween val="between"/>
      </c:valAx>
      <c:catAx>
        <c:axId val="-174562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4562588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18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8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4995709938001"/>
          <c:y val="0.0310485564304462"/>
          <c:w val="0.751645888013998"/>
          <c:h val="0.109116601962337"/>
        </c:manualLayout>
      </c:layout>
      <c:overlay val="0"/>
      <c:spPr>
        <a:noFill/>
      </c:spPr>
      <c:txPr>
        <a:bodyPr/>
        <a:lstStyle/>
        <a:p>
          <a:pPr>
            <a:defRPr sz="1180" b="1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6150312941651"/>
          <c:y val="0.048124810913115"/>
          <c:w val="0.679124862042422"/>
          <c:h val="0.660070519015441"/>
        </c:manualLayout>
      </c:layout>
      <c:lineChart>
        <c:grouping val="standard"/>
        <c:varyColors val="0"/>
        <c:ser>
          <c:idx val="0"/>
          <c:order val="0"/>
          <c:tx>
            <c:strRef>
              <c:f>'YP HIV trend'!$D$2</c:f>
              <c:strCache>
                <c:ptCount val="1"/>
                <c:pt idx="0">
                  <c:v>Young people living with HIV</c:v>
                </c:pt>
              </c:strCache>
            </c:strRef>
          </c:tx>
          <c:spPr>
            <a:ln w="38069">
              <a:solidFill>
                <a:srgbClr val="00A99A"/>
              </a:solidFill>
            </a:ln>
          </c:spPr>
          <c:marker>
            <c:symbol val="none"/>
          </c:marker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B3-4536-99C8-B9C0AA01041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'YP HIV trend'!$C$3:$C$19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'YP HIV trend'!$D$3:$D$19</c:f>
              <c:numCache>
                <c:formatCode>#,##0</c:formatCode>
                <c:ptCount val="17"/>
                <c:pt idx="0">
                  <c:v>870000.0</c:v>
                </c:pt>
                <c:pt idx="1">
                  <c:v>860000.0</c:v>
                </c:pt>
                <c:pt idx="2">
                  <c:v>850000.0</c:v>
                </c:pt>
                <c:pt idx="3">
                  <c:v>820000.0</c:v>
                </c:pt>
                <c:pt idx="4">
                  <c:v>790000.0</c:v>
                </c:pt>
                <c:pt idx="5">
                  <c:v>750000.0</c:v>
                </c:pt>
                <c:pt idx="6">
                  <c:v>710000.0</c:v>
                </c:pt>
                <c:pt idx="7">
                  <c:v>680000.0</c:v>
                </c:pt>
                <c:pt idx="8">
                  <c:v>640000.0</c:v>
                </c:pt>
                <c:pt idx="9">
                  <c:v>610000.0</c:v>
                </c:pt>
                <c:pt idx="10">
                  <c:v>580000.0</c:v>
                </c:pt>
                <c:pt idx="11">
                  <c:v>560000.0</c:v>
                </c:pt>
                <c:pt idx="12">
                  <c:v>550000.0</c:v>
                </c:pt>
                <c:pt idx="13">
                  <c:v>530000.0</c:v>
                </c:pt>
                <c:pt idx="14">
                  <c:v>520000.0</c:v>
                </c:pt>
                <c:pt idx="15">
                  <c:v>510000.0</c:v>
                </c:pt>
                <c:pt idx="16">
                  <c:v>510000.0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D4-451C-9CF3-FA719E5E1F56}"/>
            </c:ext>
          </c:extLst>
        </c:ser>
        <c:ser>
          <c:idx val="5"/>
          <c:order val="1"/>
          <c:tx>
            <c:strRef>
              <c:f>'YP HIV trend'!$E$2</c:f>
              <c:strCache>
                <c:ptCount val="1"/>
                <c:pt idx="0">
                  <c:v>Young women living with HIV</c:v>
                </c:pt>
              </c:strCache>
            </c:strRef>
          </c:tx>
          <c:spPr>
            <a:ln w="38069">
              <a:solidFill>
                <a:srgbClr val="FF7DFF"/>
              </a:solidFill>
            </a:ln>
          </c:spPr>
          <c:marker>
            <c:symbol val="none"/>
          </c:marker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B3-4536-99C8-B9C0AA01041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'YP HIV trend'!$C$3:$C$19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'YP HIV trend'!$E$3:$E$19</c:f>
              <c:numCache>
                <c:formatCode>#,##0</c:formatCode>
                <c:ptCount val="17"/>
                <c:pt idx="0">
                  <c:v>370000.0</c:v>
                </c:pt>
                <c:pt idx="1">
                  <c:v>380000.0</c:v>
                </c:pt>
                <c:pt idx="2">
                  <c:v>370000.0</c:v>
                </c:pt>
                <c:pt idx="3">
                  <c:v>360000.0</c:v>
                </c:pt>
                <c:pt idx="4">
                  <c:v>350000.0</c:v>
                </c:pt>
                <c:pt idx="5">
                  <c:v>330000.0</c:v>
                </c:pt>
                <c:pt idx="6">
                  <c:v>320000.0</c:v>
                </c:pt>
                <c:pt idx="7">
                  <c:v>300000.0</c:v>
                </c:pt>
                <c:pt idx="8">
                  <c:v>280000.0</c:v>
                </c:pt>
                <c:pt idx="9">
                  <c:v>270000.0</c:v>
                </c:pt>
                <c:pt idx="10">
                  <c:v>260000.0</c:v>
                </c:pt>
                <c:pt idx="11">
                  <c:v>250000.0</c:v>
                </c:pt>
                <c:pt idx="12">
                  <c:v>240000.0</c:v>
                </c:pt>
                <c:pt idx="13">
                  <c:v>230000.0</c:v>
                </c:pt>
                <c:pt idx="14">
                  <c:v>230000.0</c:v>
                </c:pt>
                <c:pt idx="15">
                  <c:v>220000.0</c:v>
                </c:pt>
                <c:pt idx="16">
                  <c:v>220000.0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9D4-451C-9CF3-FA719E5E1F56}"/>
            </c:ext>
          </c:extLst>
        </c:ser>
        <c:ser>
          <c:idx val="4"/>
          <c:order val="2"/>
          <c:tx>
            <c:strRef>
              <c:f>'YP HIV trend'!$F$2</c:f>
              <c:strCache>
                <c:ptCount val="1"/>
                <c:pt idx="0">
                  <c:v>New HIV infections </c:v>
                </c:pt>
              </c:strCache>
            </c:strRef>
          </c:tx>
          <c:spPr>
            <a:ln w="38069">
              <a:solidFill>
                <a:srgbClr val="F15B40"/>
              </a:solidFill>
            </a:ln>
          </c:spPr>
          <c:marker>
            <c:symbol val="none"/>
          </c:marker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B3-4536-99C8-B9C0AA01041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'YP HIV trend'!$C$3:$C$19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'YP HIV trend'!$F$3:$F$19</c:f>
              <c:numCache>
                <c:formatCode>#,##0</c:formatCode>
                <c:ptCount val="17"/>
                <c:pt idx="0">
                  <c:v>180000.0</c:v>
                </c:pt>
                <c:pt idx="1">
                  <c:v>170000.0</c:v>
                </c:pt>
                <c:pt idx="2">
                  <c:v>160000.0</c:v>
                </c:pt>
                <c:pt idx="3">
                  <c:v>150000.0</c:v>
                </c:pt>
                <c:pt idx="4">
                  <c:v>140000.0</c:v>
                </c:pt>
                <c:pt idx="5">
                  <c:v>140000.0</c:v>
                </c:pt>
                <c:pt idx="6">
                  <c:v>130000.0</c:v>
                </c:pt>
                <c:pt idx="7">
                  <c:v>130000.0</c:v>
                </c:pt>
                <c:pt idx="8">
                  <c:v>120000.0</c:v>
                </c:pt>
                <c:pt idx="9">
                  <c:v>110000.0</c:v>
                </c:pt>
                <c:pt idx="10">
                  <c:v>110000.0</c:v>
                </c:pt>
                <c:pt idx="11">
                  <c:v>110000.0</c:v>
                </c:pt>
                <c:pt idx="12">
                  <c:v>100000.0</c:v>
                </c:pt>
                <c:pt idx="13">
                  <c:v>100000.0</c:v>
                </c:pt>
                <c:pt idx="14">
                  <c:v>98000.0</c:v>
                </c:pt>
                <c:pt idx="15">
                  <c:v>95000.0</c:v>
                </c:pt>
                <c:pt idx="16">
                  <c:v>90000.0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9D4-451C-9CF3-FA719E5E1F56}"/>
            </c:ext>
          </c:extLst>
        </c:ser>
        <c:ser>
          <c:idx val="1"/>
          <c:order val="3"/>
          <c:tx>
            <c:strRef>
              <c:f>'YP HIV trend'!$G$2</c:f>
              <c:strCache>
                <c:ptCount val="1"/>
                <c:pt idx="0">
                  <c:v>AIDS-related deaths </c:v>
                </c:pt>
              </c:strCache>
            </c:strRef>
          </c:tx>
          <c:spPr>
            <a:ln w="34925">
              <a:solidFill>
                <a:srgbClr val="63CDF6"/>
              </a:solidFill>
            </a:ln>
          </c:spPr>
          <c:marker>
            <c:symbol val="none"/>
          </c:marker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B3-4536-99C8-B9C0AA01041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'YP HIV trend'!$C$3:$C$19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'YP HIV trend'!$G$3:$G$19</c:f>
              <c:numCache>
                <c:formatCode>#,##0</c:formatCode>
                <c:ptCount val="17"/>
                <c:pt idx="0">
                  <c:v>13000.0</c:v>
                </c:pt>
                <c:pt idx="1">
                  <c:v>14000.0</c:v>
                </c:pt>
                <c:pt idx="2">
                  <c:v>14000.0</c:v>
                </c:pt>
                <c:pt idx="3">
                  <c:v>14000.0</c:v>
                </c:pt>
                <c:pt idx="4">
                  <c:v>14000.0</c:v>
                </c:pt>
                <c:pt idx="5">
                  <c:v>13000.0</c:v>
                </c:pt>
                <c:pt idx="6">
                  <c:v>12000.0</c:v>
                </c:pt>
                <c:pt idx="7">
                  <c:v>11000.0</c:v>
                </c:pt>
                <c:pt idx="8">
                  <c:v>10000.0</c:v>
                </c:pt>
                <c:pt idx="9">
                  <c:v>9700.0</c:v>
                </c:pt>
                <c:pt idx="10">
                  <c:v>9200.0</c:v>
                </c:pt>
                <c:pt idx="11">
                  <c:v>8600.0</c:v>
                </c:pt>
                <c:pt idx="12" formatCode="General">
                  <c:v>8300.0</c:v>
                </c:pt>
                <c:pt idx="13" formatCode="General">
                  <c:v>7800.0</c:v>
                </c:pt>
                <c:pt idx="14" formatCode="General">
                  <c:v>7300.0</c:v>
                </c:pt>
                <c:pt idx="15" formatCode="General">
                  <c:v>7000.0</c:v>
                </c:pt>
                <c:pt idx="16" formatCode="General">
                  <c:v>6800.0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19D4-451C-9CF3-FA719E5E1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24411568"/>
        <c:axId val="-1930506480"/>
      </c:lineChart>
      <c:catAx>
        <c:axId val="-182441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930506480"/>
        <c:crosses val="autoZero"/>
        <c:auto val="1"/>
        <c:lblAlgn val="ctr"/>
        <c:lblOffset val="100"/>
        <c:tickMarkSkip val="1"/>
        <c:noMultiLvlLbl val="0"/>
      </c:catAx>
      <c:valAx>
        <c:axId val="-1930506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</a:t>
                </a:r>
              </a:p>
            </c:rich>
          </c:tx>
          <c:layout>
            <c:manualLayout>
              <c:xMode val="edge"/>
              <c:yMode val="edge"/>
              <c:x val="0.0277777777777778"/>
              <c:y val="0.047822774453645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-1824411568"/>
        <c:crosses val="autoZero"/>
        <c:crossBetween val="between"/>
        <c:majorUnit val="200000.0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0.0204137819481349"/>
          <c:y val="0.809075934499608"/>
          <c:w val="0.979586173636422"/>
          <c:h val="0.1909240316923"/>
        </c:manualLayout>
      </c:layout>
      <c:overlay val="0"/>
    </c:legend>
    <c:plotVisOnly val="1"/>
    <c:dispBlanksAs val="gap"/>
    <c:showDLblsOverMax val="0"/>
  </c:chart>
  <c:spPr>
    <a:ln>
      <a:solidFill>
        <a:srgbClr val="B9EDFF"/>
      </a:solidFill>
    </a:ln>
  </c:spPr>
  <c:txPr>
    <a:bodyPr/>
    <a:lstStyle/>
    <a:p>
      <a:pPr>
        <a:defRPr sz="1399" b="1">
          <a:ln>
            <a:solidFill>
              <a:schemeClr val="bg1"/>
            </a:solidFill>
          </a:ln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26B73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pattFill prst="dkUpDiag">
                <a:fgClr>
                  <a:srgbClr val="F26B73"/>
                </a:fgClr>
                <a:bgClr>
                  <a:schemeClr val="bg1"/>
                </a:bgClr>
              </a:patt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DE-4DD4-8BD6-64C097715525}"/>
              </c:ext>
            </c:extLst>
          </c:dPt>
          <c:val>
            <c:numRef>
              <c:f>'YP HIV trend'!$E$25:$F$25</c:f>
              <c:numCache>
                <c:formatCode>#,##0</c:formatCode>
                <c:ptCount val="2"/>
                <c:pt idx="0">
                  <c:v>35000.0</c:v>
                </c:pt>
                <c:pt idx="1">
                  <c:v>55000.0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DE-4DD4-8BD6-64C097715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26B73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pattFill prst="dkUpDiag">
                <a:fgClr>
                  <a:srgbClr val="63CDF6"/>
                </a:fgClr>
                <a:bgClr>
                  <a:sysClr val="window" lastClr="FFFFFF"/>
                </a:bgClr>
              </a:patt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BB-4032-8398-D075322EA0B8}"/>
              </c:ext>
            </c:extLst>
          </c:dPt>
          <c:dPt>
            <c:idx val="1"/>
            <c:bubble3D val="0"/>
            <c:spPr>
              <a:solidFill>
                <a:srgbClr val="63CDF6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BB-4032-8398-D075322EA0B8}"/>
              </c:ext>
            </c:extLst>
          </c:dPt>
          <c:val>
            <c:numRef>
              <c:f>'unrounded-HIV pop-newinf'!$E$131:$F$131</c:f>
              <c:numCache>
                <c:formatCode>#,##0</c:formatCode>
                <c:ptCount val="2"/>
                <c:pt idx="0">
                  <c:v>3920.3</c:v>
                </c:pt>
                <c:pt idx="1">
                  <c:v>4727.55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BB-4032-8398-D075322EA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43844077384795"/>
          <c:y val="0.111956672281023"/>
          <c:w val="0.75582029924603"/>
          <c:h val="0.83997848179156"/>
        </c:manualLayout>
      </c:layout>
      <c:scatterChart>
        <c:scatterStyle val="lineMarker"/>
        <c:varyColors val="0"/>
        <c:ser>
          <c:idx val="0"/>
          <c:order val="0"/>
          <c:tx>
            <c:strRef>
              <c:f>'H-Bubbles (comparison)'!$H$54</c:f>
              <c:strCache>
                <c:ptCount val="1"/>
                <c:pt idx="0">
                  <c:v>A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20"/>
            <c:spPr>
              <a:solidFill>
                <a:srgbClr val="FF505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'H-Bubbles (comparison)'!$H$55:$H$61</c:f>
              <c:numCache>
                <c:formatCode>0</c:formatCode>
                <c:ptCount val="7"/>
                <c:pt idx="0">
                  <c:v>68.43801384268288</c:v>
                </c:pt>
                <c:pt idx="1">
                  <c:v>56.56498077328999</c:v>
                </c:pt>
                <c:pt idx="2">
                  <c:v>51.78477892948741</c:v>
                </c:pt>
                <c:pt idx="3">
                  <c:v>47.42794742188929</c:v>
                </c:pt>
                <c:pt idx="4">
                  <c:v>42.25222990390113</c:v>
                </c:pt>
                <c:pt idx="5">
                  <c:v>38.99034780534949</c:v>
                </c:pt>
                <c:pt idx="6">
                  <c:v>34.35521395988916</c:v>
                </c:pt>
              </c:numCache>
            </c:numRef>
          </c:xVal>
          <c:yVal>
            <c:numRef>
              <c:f>'H-Bubbles (comparison)'!$K$55:$K$61</c:f>
              <c:numCache>
                <c:formatCode>General</c:formatCode>
                <c:ptCount val="7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  <c:pt idx="6">
                  <c:v>3.5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0C-4B9B-A486-D42296722A14}"/>
            </c:ext>
          </c:extLst>
        </c:ser>
        <c:ser>
          <c:idx val="1"/>
          <c:order val="1"/>
          <c:tx>
            <c:strRef>
              <c:f>'H-Bubbles (comparison)'!$I$54</c:f>
              <c:strCache>
                <c:ptCount val="1"/>
                <c:pt idx="0">
                  <c:v>B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'H-Bubbles (comparison)'!$I$62</c:f>
              <c:numCache>
                <c:formatCode>0</c:formatCode>
                <c:ptCount val="1"/>
                <c:pt idx="0">
                  <c:v>34.03608847935998</c:v>
                </c:pt>
              </c:numCache>
            </c:numRef>
          </c:xVal>
          <c:yVal>
            <c:numRef>
              <c:f>'H-Bubbles (comparison)'!$K$62</c:f>
              <c:numCache>
                <c:formatCode>General</c:formatCode>
                <c:ptCount val="1"/>
                <c:pt idx="0">
                  <c:v>4.0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0C-4B9B-A486-D42296722A14}"/>
            </c:ext>
          </c:extLst>
        </c:ser>
        <c:ser>
          <c:idx val="2"/>
          <c:order val="2"/>
          <c:tx>
            <c:strRef>
              <c:f>'H-Bubbles (comparison)'!$J$54</c:f>
              <c:strCache>
                <c:ptCount val="1"/>
                <c:pt idx="0">
                  <c:v>C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0"/>
            <c:spPr>
              <a:solidFill>
                <a:srgbClr val="33CCCC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'H-Bubbles (comparison)'!$J$63:$J$70</c:f>
              <c:numCache>
                <c:formatCode>0</c:formatCode>
                <c:ptCount val="8"/>
                <c:pt idx="0">
                  <c:v>25.70458079436032</c:v>
                </c:pt>
                <c:pt idx="1">
                  <c:v>24.31054373068307</c:v>
                </c:pt>
                <c:pt idx="2">
                  <c:v>22.78148370590912</c:v>
                </c:pt>
                <c:pt idx="3">
                  <c:v>20.66432140037828</c:v>
                </c:pt>
                <c:pt idx="4">
                  <c:v>19.52782542730808</c:v>
                </c:pt>
                <c:pt idx="5">
                  <c:v>15.99580545821387</c:v>
                </c:pt>
                <c:pt idx="6">
                  <c:v>15.96612854781682</c:v>
                </c:pt>
                <c:pt idx="7">
                  <c:v>12.5902360226151</c:v>
                </c:pt>
              </c:numCache>
            </c:numRef>
          </c:xVal>
          <c:yVal>
            <c:numRef>
              <c:f>'H-Bubbles (comparison)'!$K$63:$K$70</c:f>
              <c:numCache>
                <c:formatCode>General</c:formatCode>
                <c:ptCount val="8"/>
                <c:pt idx="0">
                  <c:v>4.5</c:v>
                </c:pt>
                <c:pt idx="1">
                  <c:v>5.0</c:v>
                </c:pt>
                <c:pt idx="2">
                  <c:v>5.5</c:v>
                </c:pt>
                <c:pt idx="3">
                  <c:v>6.0</c:v>
                </c:pt>
                <c:pt idx="4">
                  <c:v>6.5</c:v>
                </c:pt>
                <c:pt idx="5">
                  <c:v>7.0</c:v>
                </c:pt>
                <c:pt idx="6">
                  <c:v>7.5</c:v>
                </c:pt>
                <c:pt idx="7">
                  <c:v>8.0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0C-4B9B-A486-D42296722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45228688"/>
        <c:axId val="-1745240576"/>
      </c:scatterChart>
      <c:valAx>
        <c:axId val="-1745228688"/>
        <c:scaling>
          <c:orientation val="minMax"/>
          <c:max val="100.0"/>
          <c:min val="0.0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100</a:t>
                </a:r>
                <a:r>
                  <a:rPr lang="en-US" sz="1000" dirty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10942425666822"/>
              <c:y val="0.130797732836177"/>
            </c:manualLayout>
          </c:layout>
          <c:overlay val="0"/>
        </c:title>
        <c:numFmt formatCode="0" sourceLinked="1"/>
        <c:majorTickMark val="in"/>
        <c:minorTickMark val="none"/>
        <c:tickLblPos val="none"/>
        <c:spPr>
          <a:ln>
            <a:solidFill>
              <a:sysClr val="window" lastClr="FFFFFF"/>
            </a:solidFill>
          </a:ln>
        </c:spPr>
        <c:crossAx val="-1745240576"/>
        <c:crosses val="autoZero"/>
        <c:crossBetween val="midCat"/>
        <c:majorUnit val="50.0"/>
      </c:valAx>
      <c:valAx>
        <c:axId val="-1745240576"/>
        <c:scaling>
          <c:orientation val="maxMin"/>
          <c:max val="8.0"/>
          <c:min val="0.0"/>
        </c:scaling>
        <c:delete val="0"/>
        <c:axPos val="l"/>
        <c:majorGridlines>
          <c:spPr>
            <a:ln w="12700">
              <a:solidFill>
                <a:sysClr val="window" lastClr="FFFFFF">
                  <a:lumMod val="85000"/>
                </a:sysClr>
              </a:solidFill>
              <a:prstDash val="sysDot"/>
              <a:headEnd type="diamond"/>
              <a:tailEnd type="diamond"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-1745228688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68586224019295"/>
          <c:y val="0.0425177304964539"/>
          <c:w val="0.858002204144372"/>
          <c:h val="0.546580792727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'PWID HIV+'!$B$1</c:f>
              <c:strCache>
                <c:ptCount val="1"/>
                <c:pt idx="0">
                  <c:v>Young people who inject drugs (aged &lt; 25 yr)</c:v>
                </c:pt>
              </c:strCache>
            </c:strRef>
          </c:tx>
          <c:spPr>
            <a:solidFill>
              <a:srgbClr val="F15B40"/>
            </a:solidFill>
            <a:ln>
              <a:noFill/>
            </a:ln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mr-IN"/>
                      <a:t>n/a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918-4CDE-BE45-911B8535B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mr-IN"/>
                      <a:t>n/a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18-4CDE-BE45-911B8535B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'PWID HIV+'!$A$2:$A$12</c:f>
              <c:strCache>
                <c:ptCount val="11"/>
                <c:pt idx="0">
                  <c:v>Viet Nam (2016)</c:v>
                </c:pt>
                <c:pt idx="1">
                  <c:v>Afghanistan (2012)</c:v>
                </c:pt>
                <c:pt idx="2">
                  <c:v>Indonesia (2015)</c:v>
                </c:pt>
                <c:pt idx="3">
                  <c:v>Bangladesh (2016)</c:v>
                </c:pt>
                <c:pt idx="4">
                  <c:v>China (2015)</c:v>
                </c:pt>
                <c:pt idx="5">
                  <c:v>Malaysia (2014)*</c:v>
                </c:pt>
                <c:pt idx="6">
                  <c:v>Thailand (2014)*</c:v>
                </c:pt>
                <c:pt idx="7">
                  <c:v>India (2014-15)</c:v>
                </c:pt>
                <c:pt idx="8">
                  <c:v>Philippines (2015)</c:v>
                </c:pt>
                <c:pt idx="9">
                  <c:v>Pakistan (2016)</c:v>
                </c:pt>
                <c:pt idx="10">
                  <c:v>Myanmar (2016)</c:v>
                </c:pt>
              </c:strCache>
            </c:strRef>
          </c:cat>
          <c:val>
            <c:numRef>
              <c:f>'PWID HIV+'!$B$2:$B$12</c:f>
              <c:numCache>
                <c:formatCode>0.0</c:formatCode>
                <c:ptCount val="11"/>
                <c:pt idx="0">
                  <c:v>2.6</c:v>
                </c:pt>
                <c:pt idx="1">
                  <c:v>2.7</c:v>
                </c:pt>
                <c:pt idx="2">
                  <c:v>3.32</c:v>
                </c:pt>
                <c:pt idx="3">
                  <c:v>3.8</c:v>
                </c:pt>
                <c:pt idx="4" formatCode="0">
                  <c:v>4.0</c:v>
                </c:pt>
                <c:pt idx="5">
                  <c:v>0.0</c:v>
                </c:pt>
                <c:pt idx="6">
                  <c:v>0.0</c:v>
                </c:pt>
                <c:pt idx="7">
                  <c:v>7.6</c:v>
                </c:pt>
                <c:pt idx="8">
                  <c:v>14.5</c:v>
                </c:pt>
                <c:pt idx="9">
                  <c:v>17.5</c:v>
                </c:pt>
                <c:pt idx="10">
                  <c:v>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18-4CDE-BE45-911B8535B5AB}"/>
            </c:ext>
          </c:extLst>
        </c:ser>
        <c:ser>
          <c:idx val="1"/>
          <c:order val="1"/>
          <c:tx>
            <c:strRef>
              <c:f>'PWID HIV+'!$C$1</c:f>
              <c:strCache>
                <c:ptCount val="1"/>
                <c:pt idx="0">
                  <c:v>People who inject drugs (aged 25+ yr)</c:v>
                </c:pt>
              </c:strCache>
            </c:strRef>
          </c:tx>
          <c:spPr>
            <a:solidFill>
              <a:srgbClr val="63CDF6"/>
            </a:solidFill>
            <a:ln>
              <a:noFill/>
            </a:ln>
          </c:spPr>
          <c:invertIfNegative val="0"/>
          <c:cat>
            <c:strRef>
              <c:f>'PWID HIV+'!$A$2:$A$12</c:f>
              <c:strCache>
                <c:ptCount val="11"/>
                <c:pt idx="0">
                  <c:v>Viet Nam (2016)</c:v>
                </c:pt>
                <c:pt idx="1">
                  <c:v>Afghanistan (2012)</c:v>
                </c:pt>
                <c:pt idx="2">
                  <c:v>Indonesia (2015)</c:v>
                </c:pt>
                <c:pt idx="3">
                  <c:v>Bangladesh (2016)</c:v>
                </c:pt>
                <c:pt idx="4">
                  <c:v>China (2015)</c:v>
                </c:pt>
                <c:pt idx="5">
                  <c:v>Malaysia (2014)*</c:v>
                </c:pt>
                <c:pt idx="6">
                  <c:v>Thailand (2014)*</c:v>
                </c:pt>
                <c:pt idx="7">
                  <c:v>India (2014-15)</c:v>
                </c:pt>
                <c:pt idx="8">
                  <c:v>Philippines (2015)</c:v>
                </c:pt>
                <c:pt idx="9">
                  <c:v>Pakistan (2016)</c:v>
                </c:pt>
                <c:pt idx="10">
                  <c:v>Myanmar (2016)</c:v>
                </c:pt>
              </c:strCache>
            </c:strRef>
          </c:cat>
          <c:val>
            <c:numRef>
              <c:f>'PWID HIV+'!$C$2:$C$12</c:f>
              <c:numCache>
                <c:formatCode>0.0</c:formatCode>
                <c:ptCount val="11"/>
                <c:pt idx="0">
                  <c:v>12.2</c:v>
                </c:pt>
                <c:pt idx="1">
                  <c:v>5.1</c:v>
                </c:pt>
                <c:pt idx="2">
                  <c:v>34.53</c:v>
                </c:pt>
                <c:pt idx="3">
                  <c:v>18.8</c:v>
                </c:pt>
                <c:pt idx="4" formatCode="0">
                  <c:v>6.0</c:v>
                </c:pt>
                <c:pt idx="5">
                  <c:v>16.8</c:v>
                </c:pt>
                <c:pt idx="6">
                  <c:v>26.0</c:v>
                </c:pt>
                <c:pt idx="7">
                  <c:v>10.6</c:v>
                </c:pt>
                <c:pt idx="8">
                  <c:v>35.2</c:v>
                </c:pt>
                <c:pt idx="9">
                  <c:v>21.8</c:v>
                </c:pt>
                <c:pt idx="10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18-4CDE-BE45-911B8535B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-1824359488"/>
        <c:axId val="-1824366864"/>
      </c:barChart>
      <c:catAx>
        <c:axId val="-182435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824366864"/>
        <c:crosses val="autoZero"/>
        <c:auto val="1"/>
        <c:lblAlgn val="ctr"/>
        <c:lblOffset val="100"/>
        <c:noMultiLvlLbl val="0"/>
      </c:catAx>
      <c:valAx>
        <c:axId val="-1824366864"/>
        <c:scaling>
          <c:orientation val="minMax"/>
          <c:max val="50.0"/>
        </c:scaling>
        <c:delete val="0"/>
        <c:axPos val="l"/>
        <c:majorGridlines>
          <c:spPr>
            <a:ln w="12700">
              <a:solidFill>
                <a:srgbClr val="CDC884">
                  <a:alpha val="20000"/>
                </a:srgb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HIV prevalence (%)</a:t>
                </a:r>
              </a:p>
            </c:rich>
          </c:tx>
          <c:layout>
            <c:manualLayout>
              <c:xMode val="edge"/>
              <c:yMode val="edge"/>
              <c:x val="0.0128405686014912"/>
              <c:y val="0.047032222724561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824359488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106008155230596"/>
          <c:y val="0.0413785111967387"/>
          <c:w val="0.420428309293197"/>
          <c:h val="0.13537603267483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946850393701"/>
          <c:y val="0.0696436470472526"/>
          <c:w val="0.805541338582677"/>
          <c:h val="0.539942238176195"/>
        </c:manualLayout>
      </c:layout>
      <c:lineChart>
        <c:grouping val="standard"/>
        <c:varyColors val="0"/>
        <c:ser>
          <c:idx val="0"/>
          <c:order val="0"/>
          <c:tx>
            <c:strRef>
              <c:f>Prev!$A$47</c:f>
              <c:strCache>
                <c:ptCount val="1"/>
                <c:pt idx="0">
                  <c:v>15-19 yr</c:v>
                </c:pt>
              </c:strCache>
            </c:strRef>
          </c:tx>
          <c:spPr>
            <a:ln w="38100">
              <a:solidFill>
                <a:srgbClr val="00AEEF"/>
              </a:solidFill>
            </a:ln>
          </c:spPr>
          <c:marker>
            <c:symbol val="circle"/>
            <c:size val="11"/>
            <c:spPr>
              <a:solidFill>
                <a:srgbClr val="00AEEF"/>
              </a:solidFill>
              <a:ln w="25400">
                <a:noFill/>
              </a:ln>
            </c:spPr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72-40CF-8AED-23B8535ED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72-40CF-8AED-23B8535ED1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Prev!$D$46:$H$46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Prev!$D$47:$H$47</c:f>
              <c:numCache>
                <c:formatCode>General</c:formatCode>
                <c:ptCount val="5"/>
                <c:pt idx="0">
                  <c:v>11.1</c:v>
                </c:pt>
                <c:pt idx="1">
                  <c:v>10.0</c:v>
                </c:pt>
                <c:pt idx="2">
                  <c:v>7.4</c:v>
                </c:pt>
                <c:pt idx="3">
                  <c:v>7.7</c:v>
                </c:pt>
                <c:pt idx="4">
                  <c:v>13.8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72-40CF-8AED-23B8535ED12C}"/>
            </c:ext>
          </c:extLst>
        </c:ser>
        <c:ser>
          <c:idx val="2"/>
          <c:order val="1"/>
          <c:tx>
            <c:strRef>
              <c:f>Prev!$A$48</c:f>
              <c:strCache>
                <c:ptCount val="1"/>
                <c:pt idx="0">
                  <c:v>20-24 yr</c:v>
                </c:pt>
              </c:strCache>
            </c:strRef>
          </c:tx>
          <c:spPr>
            <a:ln w="38100">
              <a:solidFill>
                <a:srgbClr val="E31837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E31837"/>
              </a:solidFill>
              <a:ln w="31750">
                <a:noFill/>
              </a:ln>
            </c:spPr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72-40CF-8AED-23B8535ED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72-40CF-8AED-23B8535ED12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72-40CF-8AED-23B8535ED1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Prev!$D$46:$H$46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Prev!$D$48:$H$48</c:f>
              <c:numCache>
                <c:formatCode>General</c:formatCode>
                <c:ptCount val="5"/>
                <c:pt idx="0">
                  <c:v>19.9</c:v>
                </c:pt>
                <c:pt idx="1">
                  <c:v>14.6</c:v>
                </c:pt>
                <c:pt idx="2">
                  <c:v>14.8</c:v>
                </c:pt>
                <c:pt idx="3">
                  <c:v>12.5</c:v>
                </c:pt>
                <c:pt idx="4">
                  <c:v>17.6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572-40CF-8AED-23B8535ED12C}"/>
            </c:ext>
          </c:extLst>
        </c:ser>
        <c:ser>
          <c:idx val="4"/>
          <c:order val="2"/>
          <c:tx>
            <c:strRef>
              <c:f>Prev!$A$49</c:f>
              <c:strCache>
                <c:ptCount val="1"/>
                <c:pt idx="0">
                  <c:v>All PWID</c:v>
                </c:pt>
              </c:strCache>
            </c:strRef>
          </c:tx>
          <c:spPr>
            <a:ln w="38100">
              <a:solidFill>
                <a:sysClr val="window" lastClr="FFFFFF">
                  <a:lumMod val="50000"/>
                </a:sysClr>
              </a:solidFill>
              <a:prstDash val="solid"/>
            </a:ln>
          </c:spPr>
          <c:marker>
            <c:symbol val="circle"/>
            <c:size val="11"/>
            <c:spPr>
              <a:solidFill>
                <a:sysClr val="window" lastClr="FFFFFF">
                  <a:lumMod val="50000"/>
                </a:sysClr>
              </a:solidFill>
              <a:ln w="25400">
                <a:noFill/>
              </a:ln>
            </c:spPr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72-40CF-8AED-23B8535ED1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150094010206821"/>
                  <c:y val="0.0250246305418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72-40CF-8AED-23B8535ED1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Prev!$D$46:$H$46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Prev!$D$49:$H$49</c:f>
              <c:numCache>
                <c:formatCode>General</c:formatCode>
                <c:ptCount val="5"/>
                <c:pt idx="0">
                  <c:v>28.1</c:v>
                </c:pt>
                <c:pt idx="1">
                  <c:v>21.9</c:v>
                </c:pt>
                <c:pt idx="2">
                  <c:v>18.0</c:v>
                </c:pt>
                <c:pt idx="3">
                  <c:v>18.7</c:v>
                </c:pt>
                <c:pt idx="4">
                  <c:v>23.1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572-40CF-8AED-23B8535ED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51202224"/>
        <c:axId val="-1751211456"/>
      </c:lineChart>
      <c:catAx>
        <c:axId val="-1751202224"/>
        <c:scaling>
          <c:orientation val="minMax"/>
        </c:scaling>
        <c:delete val="0"/>
        <c:axPos val="b"/>
        <c:majorGridlines>
          <c:spPr>
            <a:ln>
              <a:solidFill>
                <a:srgbClr val="1F497D">
                  <a:lumMod val="20000"/>
                  <a:lumOff val="80000"/>
                </a:srgb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-1751211456"/>
        <c:crosses val="autoZero"/>
        <c:auto val="1"/>
        <c:lblAlgn val="ctr"/>
        <c:lblOffset val="100"/>
        <c:noMultiLvlLbl val="0"/>
      </c:catAx>
      <c:valAx>
        <c:axId val="-1751211456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rgbClr val="C1DAFF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HIV prevalence (%)</a:t>
                </a:r>
              </a:p>
            </c:rich>
          </c:tx>
          <c:layout>
            <c:manualLayout>
              <c:xMode val="edge"/>
              <c:yMode val="edge"/>
              <c:x val="0.00870647419072616"/>
              <c:y val="0.07097704273993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-1751202224"/>
        <c:crosses val="autoZero"/>
        <c:crossBetween val="between"/>
        <c:majorUnit val="10.0"/>
      </c:valAx>
    </c:plotArea>
    <c:legend>
      <c:legendPos val="b"/>
      <c:layout>
        <c:manualLayout>
          <c:xMode val="edge"/>
          <c:yMode val="edge"/>
          <c:x val="0.0624890750967074"/>
          <c:y val="0.754850539515894"/>
          <c:w val="0.902515275268371"/>
          <c:h val="0.208401501895596"/>
        </c:manualLayout>
      </c:layout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8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024298228787"/>
          <c:y val="0.0735185185185185"/>
          <c:w val="0.874110109342029"/>
          <c:h val="0.455758744442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63CDF6"/>
            </a:solidFill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Afghanistan (2009)</c:v>
                </c:pt>
                <c:pt idx="1">
                  <c:v>Bangladesh (2007)</c:v>
                </c:pt>
                <c:pt idx="2">
                  <c:v>China (2009)</c:v>
                </c:pt>
                <c:pt idx="3">
                  <c:v>India (2014-15)</c:v>
                </c:pt>
                <c:pt idx="4">
                  <c:v>Indonesia (2015)</c:v>
                </c:pt>
                <c:pt idx="5">
                  <c:v>Myanmar (2008)</c:v>
                </c:pt>
                <c:pt idx="6">
                  <c:v>Nepal (2016)*</c:v>
                </c:pt>
                <c:pt idx="7">
                  <c:v>Pakistan (2008)</c:v>
                </c:pt>
                <c:pt idx="8">
                  <c:v>Philippines (2015)**</c:v>
                </c:pt>
                <c:pt idx="9">
                  <c:v>Viet Nam (2009)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28.6</c:v>
                </c:pt>
                <c:pt idx="1">
                  <c:v>20.0</c:v>
                </c:pt>
                <c:pt idx="2">
                  <c:v>57.3</c:v>
                </c:pt>
                <c:pt idx="3">
                  <c:v>42.6</c:v>
                </c:pt>
                <c:pt idx="4">
                  <c:v>48.3</c:v>
                </c:pt>
                <c:pt idx="5">
                  <c:v>76.3</c:v>
                </c:pt>
                <c:pt idx="6">
                  <c:v>35.3</c:v>
                </c:pt>
                <c:pt idx="7">
                  <c:v>22.5</c:v>
                </c:pt>
                <c:pt idx="9">
                  <c:v>49.2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A9-4783-AC99-A3F4E48806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&lt;25 yr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Afghanistan (2009)</c:v>
                </c:pt>
                <c:pt idx="1">
                  <c:v>Bangladesh (2007)</c:v>
                </c:pt>
                <c:pt idx="2">
                  <c:v>China (2009)</c:v>
                </c:pt>
                <c:pt idx="3">
                  <c:v>India (2014-15)</c:v>
                </c:pt>
                <c:pt idx="4">
                  <c:v>Indonesia (2015)</c:v>
                </c:pt>
                <c:pt idx="5">
                  <c:v>Myanmar (2008)</c:v>
                </c:pt>
                <c:pt idx="6">
                  <c:v>Nepal (2016)*</c:v>
                </c:pt>
                <c:pt idx="7">
                  <c:v>Pakistan (2008)</c:v>
                </c:pt>
                <c:pt idx="8">
                  <c:v>Philippines (2015)**</c:v>
                </c:pt>
                <c:pt idx="9">
                  <c:v>Viet Nam (2009)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29.6</c:v>
                </c:pt>
                <c:pt idx="1">
                  <c:v>30.5</c:v>
                </c:pt>
                <c:pt idx="2">
                  <c:v>49.2</c:v>
                </c:pt>
                <c:pt idx="5">
                  <c:v>78.4</c:v>
                </c:pt>
                <c:pt idx="7">
                  <c:v>19.9</c:v>
                </c:pt>
                <c:pt idx="8">
                  <c:v>32.0</c:v>
                </c:pt>
                <c:pt idx="9">
                  <c:v>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A9-4783-AC99-A3F4E48806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25+ yr</c:v>
                </c:pt>
              </c:strCache>
            </c:strRef>
          </c:tx>
          <c:spPr>
            <a:solidFill>
              <a:srgbClr val="CDC884"/>
            </a:solidFill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Afghanistan (2009)</c:v>
                </c:pt>
                <c:pt idx="1">
                  <c:v>Bangladesh (2007)</c:v>
                </c:pt>
                <c:pt idx="2">
                  <c:v>China (2009)</c:v>
                </c:pt>
                <c:pt idx="3">
                  <c:v>India (2014-15)</c:v>
                </c:pt>
                <c:pt idx="4">
                  <c:v>Indonesia (2015)</c:v>
                </c:pt>
                <c:pt idx="5">
                  <c:v>Myanmar (2008)</c:v>
                </c:pt>
                <c:pt idx="6">
                  <c:v>Nepal (2016)*</c:v>
                </c:pt>
                <c:pt idx="7">
                  <c:v>Pakistan (2008)</c:v>
                </c:pt>
                <c:pt idx="8">
                  <c:v>Philippines (2015)**</c:v>
                </c:pt>
                <c:pt idx="9">
                  <c:v>Viet Nam (2009)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28.3</c:v>
                </c:pt>
                <c:pt idx="1">
                  <c:v>18.7</c:v>
                </c:pt>
                <c:pt idx="2">
                  <c:v>58.2</c:v>
                </c:pt>
                <c:pt idx="5">
                  <c:v>75.0</c:v>
                </c:pt>
                <c:pt idx="7">
                  <c:v>23.1</c:v>
                </c:pt>
                <c:pt idx="8">
                  <c:v>35.0</c:v>
                </c:pt>
                <c:pt idx="9">
                  <c:v>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A9-4783-AC99-A3F4E4880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-1824220992"/>
        <c:axId val="-1824218672"/>
      </c:barChart>
      <c:catAx>
        <c:axId val="-18242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824218672"/>
        <c:crosses val="autoZero"/>
        <c:auto val="1"/>
        <c:lblAlgn val="ctr"/>
        <c:lblOffset val="100"/>
        <c:noMultiLvlLbl val="0"/>
      </c:catAx>
      <c:valAx>
        <c:axId val="-1824218672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 dirty="0"/>
                  <a:t>%</a:t>
                </a:r>
              </a:p>
            </c:rich>
          </c:tx>
          <c:layout>
            <c:manualLayout>
              <c:xMode val="edge"/>
              <c:yMode val="edge"/>
              <c:x val="0.000431869045335374"/>
              <c:y val="0.04400288199269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1824220992"/>
        <c:crosses val="autoZero"/>
        <c:crossBetween val="between"/>
        <c:majorUnit val="20.0"/>
      </c:valAx>
    </c:plotArea>
    <c:legend>
      <c:legendPos val="b"/>
      <c:layout>
        <c:manualLayout>
          <c:xMode val="edge"/>
          <c:yMode val="edge"/>
          <c:x val="0.655926446266294"/>
          <c:y val="0.0234052712913742"/>
          <c:w val="0.284401842400099"/>
          <c:h val="0.11501697420224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 algn="ctr">
        <a:defRPr lang="en-US" sz="1400" b="1" i="0" u="none" strike="noStrike" kern="1200" baseline="0">
          <a:solidFill>
            <a:sysClr val="windowText" lastClr="000000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DA6B-6E17-0B4C-AC98-D6242D51F75B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B2307-7811-4848-A190-BB32E7B3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C3A-97A6-0740-B501-66BE8DF8BFCC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9F35-C369-A443-B07A-5E632AABF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do not know from these data is how granular it is to highlight access among 15-17, given that many countries in the region are not allowed to provide any form of medical service independently without any form of consent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9F35-C369-A443-B07A-5E632AABF0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we do not know whether these have really increased access among young PWID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9F35-C369-A443-B07A-5E632AABF0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8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4301-C612-E246-8DA1-B5313AB23649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E47B-D873-D04C-BA8F-30E1AA412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aidsdatahub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hyperlink" Target="http://www.aidsdatahub.org/" TargetMode="External"/><Relationship Id="rId7" Type="http://schemas.openxmlformats.org/officeDocument/2006/relationships/chart" Target="../charts/chart3.xml"/><Relationship Id="rId8" Type="http://schemas.openxmlformats.org/officeDocument/2006/relationships/chart" Target="../charts/chart4.xml"/><Relationship Id="rId9" Type="http://schemas.openxmlformats.org/officeDocument/2006/relationships/chart" Target="../charts/chart5.xm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6.xml"/><Relationship Id="rId5" Type="http://schemas.openxmlformats.org/officeDocument/2006/relationships/image" Target="../media/image4.png"/><Relationship Id="rId6" Type="http://schemas.openxmlformats.org/officeDocument/2006/relationships/image" Target="../media/image11.svg"/><Relationship Id="rId7" Type="http://schemas.openxmlformats.org/officeDocument/2006/relationships/image" Target="../media/image5.png"/><Relationship Id="rId8" Type="http://schemas.openxmlformats.org/officeDocument/2006/relationships/image" Target="../media/image13.svg"/><Relationship Id="rId9" Type="http://schemas.openxmlformats.org/officeDocument/2006/relationships/hyperlink" Target="http://www.aidsdatahub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7.xml"/><Relationship Id="rId5" Type="http://schemas.openxmlformats.org/officeDocument/2006/relationships/hyperlink" Target="http://www.aidsdatahub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aidsdatahub.org/" TargetMode="Externa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9.xml"/><Relationship Id="rId5" Type="http://schemas.openxmlformats.org/officeDocument/2006/relationships/hyperlink" Target="http://www.aidsdatahub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chart" Target="../charts/chart10.xml"/><Relationship Id="rId6" Type="http://schemas.openxmlformats.org/officeDocument/2006/relationships/hyperlink" Target="http://www.aidsdatahub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aidsdatahub.org/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644597"/>
            <a:ext cx="12226349" cy="4213402"/>
            <a:chOff x="0" y="2644597"/>
            <a:chExt cx="12226349" cy="4213402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00" b="29216"/>
            <a:stretch/>
          </p:blipFill>
          <p:spPr>
            <a:xfrm>
              <a:off x="34349" y="2644597"/>
              <a:ext cx="12192000" cy="3236249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27" r="26000"/>
            <a:stretch/>
          </p:blipFill>
          <p:spPr>
            <a:xfrm>
              <a:off x="0" y="5880846"/>
              <a:ext cx="12192000" cy="977153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7529" y="2644597"/>
            <a:ext cx="10936941" cy="2387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merican Typewriter" charset="0"/>
                <a:ea typeface="American Typewriter" charset="0"/>
                <a:cs typeface="American Typewriter" charset="0"/>
              </a:rPr>
              <a:t>This house would ban information dissemination on safe injecting practices, and ban the provision of clean and sterile injecting equipment, to intravenous drug users who are minors (15-17 years)</a:t>
            </a:r>
            <a:endParaRPr lang="en-US" sz="4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45977" y="1275242"/>
            <a:ext cx="7100046" cy="977153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Global Village Debate</a:t>
            </a:r>
            <a:endParaRPr lang="en-US" sz="50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25" y="5594241"/>
            <a:ext cx="1380945" cy="101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451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86552" y="1290919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-940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Punitive laws hindering HIV responses among PWID in Southeast Asia</a:t>
            </a:r>
            <a:endParaRPr lang="en-US" sz="36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08351"/>
              </p:ext>
            </p:extLst>
          </p:nvPr>
        </p:nvGraphicFramePr>
        <p:xfrm>
          <a:off x="1464079" y="1587256"/>
          <a:ext cx="8466426" cy="4454115"/>
        </p:xfrm>
        <a:graphic>
          <a:graphicData uri="http://schemas.openxmlformats.org/drawingml/2006/table">
            <a:tbl>
              <a:tblPr/>
              <a:tblGrid>
                <a:gridCol w="1191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1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96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96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8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5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Compulsory detention centres for people who use drugs</a:t>
                      </a:r>
                    </a:p>
                  </a:txBody>
                  <a:tcPr marL="8654" marR="8654" marT="8654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Death penalty for drug-related offences</a:t>
                      </a:r>
                    </a:p>
                  </a:txBody>
                  <a:tcPr marL="8654" marR="8654" marT="8654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956"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Brunei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Cambodia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Indonesia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Lao PDR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Malaysia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Myanmar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Philippines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Singapore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Thailand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Timor-Leste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5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5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63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Viet Nam</a:t>
                      </a:r>
                    </a:p>
                  </a:txBody>
                  <a:tcPr marL="8654" marR="8654" marT="865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54" marR="8654" marT="8654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9368" y="6249630"/>
            <a:ext cx="8225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Prepared by </a:t>
            </a: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www.aidsdatahub.org</a:t>
            </a: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based on UNAIDS, UNDP, UNFPA, and UNODC. (2014). Punitive Laws Hindering the HIV Response in Asia and the Pacific in October 2014</a:t>
            </a:r>
            <a:endParaRPr lang="en-GB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644597"/>
            <a:ext cx="12226349" cy="4213402"/>
            <a:chOff x="0" y="2644597"/>
            <a:chExt cx="12226349" cy="4213402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00" b="29216"/>
            <a:stretch/>
          </p:blipFill>
          <p:spPr>
            <a:xfrm>
              <a:off x="34349" y="2644597"/>
              <a:ext cx="12192000" cy="3236249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27" r="26000"/>
            <a:stretch/>
          </p:blipFill>
          <p:spPr>
            <a:xfrm>
              <a:off x="0" y="5880846"/>
              <a:ext cx="12192000" cy="977153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7529" y="2644597"/>
            <a:ext cx="10936941" cy="2387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merican Typewriter" charset="0"/>
                <a:ea typeface="American Typewriter" charset="0"/>
                <a:cs typeface="American Typewriter" charset="0"/>
              </a:rPr>
              <a:t>This house would ban information dissemination on safe injecting practices, and ban the provision of clean and sterile injecting equipment, to intravenous drug users who are minors (15-17 years)</a:t>
            </a:r>
            <a:endParaRPr lang="en-US" sz="4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45977" y="1275242"/>
            <a:ext cx="7100046" cy="977153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The proposition</a:t>
            </a:r>
            <a:endParaRPr lang="en-US" sz="50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25" y="5594241"/>
            <a:ext cx="1380945" cy="101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4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86552" y="1290919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-9406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Countries enabling independent consent for young people to access harm reduction services, Asia Pacific</a:t>
            </a:r>
            <a:endParaRPr lang="en-US" sz="28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5818" y1="45923" x2="75818" y2="45923"/>
                        <a14:foregroundMark x1="54171" y1="16524" x2="54171" y2="16524"/>
                        <a14:foregroundMark x1="35692" y1="12017" x2="35692" y2="12017"/>
                        <a14:foregroundMark x1="25026" y1="24034" x2="25026" y2="24034"/>
                        <a14:foregroundMark x1="44667" y1="23605" x2="44667" y2="23605"/>
                        <a14:foregroundMark x1="4646" y1="28112" x2="10771" y2="36695"/>
                        <a14:foregroundMark x1="17318" y1="39270" x2="17318" y2="39270"/>
                        <a14:foregroundMark x1="16262" y1="55365" x2="16262" y2="55365"/>
                        <a14:foregroundMark x1="15100" y1="86266" x2="15100" y2="86266"/>
                        <a14:foregroundMark x1="33157" y1="86266" x2="33157" y2="86266"/>
                        <a14:foregroundMark x1="75607" y1="55794" x2="75818" y2="69528"/>
                        <a14:foregroundMark x1="94509" y1="54292" x2="94509" y2="62446"/>
                        <a14:foregroundMark x1="74340" y1="17167" x2="74340" y2="17167"/>
                        <a14:foregroundMark x1="78247" y1="27039" x2="78247" y2="27039"/>
                        <a14:foregroundMark x1="71172" y1="40343" x2="73601" y2="40558"/>
                        <a14:foregroundMark x1="82260" y1="40773" x2="84583" y2="41202"/>
                        <a14:foregroundMark x1="86378" y1="35622" x2="89229" y2="35837"/>
                        <a14:foregroundMark x1="91235" y1="40343" x2="93981" y2="40558"/>
                        <a14:foregroundMark x1="79514" y1="83691" x2="79514" y2="83691"/>
                        <a14:backgroundMark x1="51848" y1="67597" x2="51848" y2="67597"/>
                        <a14:backgroundMark x1="62724" y1="50644" x2="62724" y2="50644"/>
                        <a14:backgroundMark x1="67159" y1="48498" x2="67159" y2="48498"/>
                        <a14:backgroundMark x1="60190" y1="48283" x2="60190" y2="48283"/>
                        <a14:backgroundMark x1="55649" y1="48498" x2="55649" y2="48498"/>
                        <a14:backgroundMark x1="47518" y1="46996" x2="47518" y2="46996"/>
                        <a14:backgroundMark x1="42872" y1="46137" x2="42872" y2="46137"/>
                        <a14:backgroundMark x1="36959" y1="48498" x2="36959" y2="48498"/>
                        <a14:backgroundMark x1="46251" y1="72961" x2="46251" y2="72961"/>
                        <a14:backgroundMark x1="46251" y1="67811" x2="46251" y2="67811"/>
                        <a14:backgroundMark x1="46251" y1="69528" x2="46251" y2="69528"/>
                        <a14:backgroundMark x1="96938" y1="57296" x2="96938" y2="57296"/>
                        <a14:backgroundMark x1="92608" y1="73820" x2="92714" y2="75536"/>
                        <a14:backgroundMark x1="87751" y1="58584" x2="87751" y2="58584"/>
                        <a14:backgroundMark x1="86589" y1="56652" x2="86589" y2="56652"/>
                        <a14:backgroundMark x1="75607" y1="69528" x2="75607" y2="69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5" y="1389718"/>
            <a:ext cx="9777185" cy="48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7892" y="637770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Cordia New" pitchFamily="34" charset="-34"/>
              </a:rPr>
              <a:t>Source: UNICEF, UNESCO, UNFPA, UNODC, Youth LEAD, &amp; Youth Voices Count. (2015). Adolescents Under the Radar in the Asia-Pacific AIDS Response.</a:t>
            </a:r>
          </a:p>
          <a:p>
            <a:endParaRPr lang="en-GB" sz="900" dirty="0">
              <a:solidFill>
                <a:schemeClr val="bg1"/>
              </a:solidFill>
              <a:latin typeface="Arial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42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880379"/>
            <a:ext cx="10515600" cy="94073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YOUNG PEOPLE WHO INJECT DRUGS </a:t>
            </a:r>
            <a:r>
              <a:rPr lang="en-US" sz="48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ASIA-PACIFIC SITUATION</a:t>
            </a:r>
            <a:endParaRPr lang="en-US" sz="4800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69" y="5634597"/>
            <a:ext cx="1139825" cy="105727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9" y="222141"/>
            <a:ext cx="1154502" cy="84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5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>
          <a:xfrm>
            <a:off x="394447" y="1690688"/>
            <a:ext cx="11367247" cy="44862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F580AC24-F1D9-4EAA-BE5F-1EA802382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99453"/>
              </p:ext>
            </p:extLst>
          </p:nvPr>
        </p:nvGraphicFramePr>
        <p:xfrm>
          <a:off x="6343649" y="2715393"/>
          <a:ext cx="5010151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466924"/>
              </p:ext>
            </p:extLst>
          </p:nvPr>
        </p:nvGraphicFramePr>
        <p:xfrm>
          <a:off x="838200" y="2055815"/>
          <a:ext cx="6504296" cy="416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586552" y="1290919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371093" y="6415078"/>
            <a:ext cx="6588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Prepared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www.aidsdatahub.org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based on UNAIDS 2017 HIV Estimates</a:t>
            </a:r>
            <a:endParaRPr lang="en-GB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7752609" y="1777408"/>
            <a:ext cx="2064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kern="0" dirty="0">
                <a:solidFill>
                  <a:srgbClr val="00AEEF"/>
                </a:solidFill>
              </a:rPr>
              <a:t>2016 “zoom-in”</a:t>
            </a:r>
            <a:endParaRPr lang="en-GB" sz="2000" b="1" kern="0" dirty="0">
              <a:solidFill>
                <a:srgbClr val="00AEE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580" y="6181367"/>
            <a:ext cx="2590420" cy="276999"/>
            <a:chOff x="-2239343" y="5073038"/>
            <a:chExt cx="2590420" cy="276999"/>
          </a:xfrm>
        </p:grpSpPr>
        <p:sp>
          <p:nvSpPr>
            <p:cNvPr id="18" name="TextBox 17"/>
            <p:cNvSpPr txBox="1"/>
            <p:nvPr/>
          </p:nvSpPr>
          <p:spPr>
            <a:xfrm>
              <a:off x="-1047531" y="5106773"/>
              <a:ext cx="184731" cy="21600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931646" y="5073038"/>
              <a:ext cx="1282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Young women</a:t>
              </a:r>
              <a:endParaRPr lang="en-GB" sz="1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239343" y="5111800"/>
              <a:ext cx="184731" cy="21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2116478" y="5073038"/>
              <a:ext cx="1024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Young men</a:t>
              </a:r>
              <a:endParaRPr lang="en-GB" sz="1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C6F84E9-C537-4788-B473-A5EFC0DAC422}"/>
              </a:ext>
            </a:extLst>
          </p:cNvPr>
          <p:cNvGrpSpPr/>
          <p:nvPr/>
        </p:nvGrpSpPr>
        <p:grpSpPr>
          <a:xfrm>
            <a:off x="6565778" y="1892047"/>
            <a:ext cx="4438650" cy="4241829"/>
            <a:chOff x="5162550" y="2090731"/>
            <a:chExt cx="4438650" cy="4241829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="" xmlns:a16="http://schemas.microsoft.com/office/drawing/2014/main" id="{483F98BA-D907-4A7A-B28B-C1B79004BD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303120"/>
                </p:ext>
              </p:extLst>
            </p:nvPr>
          </p:nvGraphicFramePr>
          <p:xfrm>
            <a:off x="7406600" y="2090731"/>
            <a:ext cx="2127879" cy="139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1620240"/>
                </p:ext>
              </p:extLst>
            </p:nvPr>
          </p:nvGraphicFramePr>
          <p:xfrm>
            <a:off x="5162550" y="2979760"/>
            <a:ext cx="4438650" cy="2952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6116344" y="4070858"/>
              <a:ext cx="2800895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</a:rPr>
                <a:t>510,000</a:t>
              </a:r>
              <a:endParaRPr lang="en-GB" sz="1500" b="1" dirty="0">
                <a:solidFill>
                  <a:prstClr val="black"/>
                </a:solidFill>
              </a:endParaRPr>
            </a:p>
            <a:p>
              <a:pPr algn="ctr"/>
              <a:r>
                <a:rPr lang="en-GB" sz="1500" b="1" dirty="0">
                  <a:solidFill>
                    <a:prstClr val="black"/>
                  </a:solidFill>
                </a:rPr>
                <a:t>Young people living with HIV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06197" y="2497183"/>
              <a:ext cx="14993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90,000</a:t>
              </a:r>
              <a:endParaRPr lang="en-GB" sz="1200" b="1" dirty="0">
                <a:solidFill>
                  <a:prstClr val="black"/>
                </a:solidFill>
              </a:endParaRPr>
            </a:p>
            <a:p>
              <a:pPr algn="r"/>
              <a:r>
                <a:rPr lang="en-GB" sz="1200" b="1" dirty="0">
                  <a:solidFill>
                    <a:prstClr val="black"/>
                  </a:solidFill>
                </a:rPr>
                <a:t>New HIV infections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543800" y="5630641"/>
              <a:ext cx="1645002" cy="701919"/>
              <a:chOff x="7567238" y="5486400"/>
              <a:chExt cx="1645002" cy="701919"/>
            </a:xfrm>
          </p:grpSpPr>
          <p:graphicFrame>
            <p:nvGraphicFramePr>
              <p:cNvPr id="30" name="Chart 2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317158"/>
                  </p:ext>
                </p:extLst>
              </p:nvPr>
            </p:nvGraphicFramePr>
            <p:xfrm>
              <a:off x="7729635" y="5486400"/>
              <a:ext cx="1000125" cy="609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31" name="Rectangle 30"/>
              <p:cNvSpPr/>
              <p:nvPr/>
            </p:nvSpPr>
            <p:spPr>
              <a:xfrm>
                <a:off x="7567238" y="5603544"/>
                <a:ext cx="16450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rgbClr val="00B0F0"/>
                    </a:solidFill>
                  </a:rPr>
                  <a:t>6,800</a:t>
                </a:r>
                <a:r>
                  <a:rPr lang="en-GB" sz="1200" b="1" dirty="0">
                    <a:solidFill>
                      <a:srgbClr val="00B0F0"/>
                    </a:solidFill>
                  </a:rPr>
                  <a:t> </a:t>
                </a:r>
              </a:p>
              <a:p>
                <a:pPr algn="r"/>
                <a:r>
                  <a:rPr lang="en-GB" sz="1200" b="1" dirty="0">
                    <a:solidFill>
                      <a:srgbClr val="00B0F0"/>
                    </a:solidFill>
                  </a:rPr>
                  <a:t>AIDS-related deaths</a:t>
                </a:r>
              </a:p>
            </p:txBody>
          </p:sp>
        </p:grpSp>
        <p:sp>
          <p:nvSpPr>
            <p:cNvPr id="28" name="Bent-Up Arrow 27"/>
            <p:cNvSpPr/>
            <p:nvPr/>
          </p:nvSpPr>
          <p:spPr>
            <a:xfrm flipH="1" flipV="1">
              <a:off x="7180192" y="2667000"/>
              <a:ext cx="684000" cy="360000"/>
            </a:xfrm>
            <a:prstGeom prst="bentUpArrow">
              <a:avLst/>
            </a:prstGeom>
            <a:solidFill>
              <a:srgbClr val="F26B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" name="Bent-Up Arrow 28"/>
            <p:cNvSpPr/>
            <p:nvPr/>
          </p:nvSpPr>
          <p:spPr>
            <a:xfrm rot="5400000">
              <a:off x="7198648" y="5861696"/>
              <a:ext cx="468000" cy="360000"/>
            </a:xfrm>
            <a:prstGeom prst="bentUpArrow">
              <a:avLst/>
            </a:prstGeom>
            <a:solidFill>
              <a:srgbClr val="63C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-940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HIV and AIDS among young people (15-24 </a:t>
            </a:r>
            <a:r>
              <a:rPr lang="en-US" sz="3600" b="1" dirty="0" err="1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yr</a:t>
            </a:r>
            <a:r>
              <a:rPr lang="en-US" sz="36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) in Asia and the Pacific 2000-2016</a:t>
            </a:r>
            <a:endParaRPr lang="en-US" sz="36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87" y="5633888"/>
            <a:ext cx="1139825" cy="10572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62" y="1333120"/>
            <a:ext cx="2701872" cy="503342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sz="3600" b="1" kern="0" dirty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Overview of new HIV infections among young people </a:t>
            </a:r>
            <a:r>
              <a:rPr lang="en-US" sz="3600" b="1" kern="0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/>
            </a:r>
            <a:br>
              <a:rPr lang="en-US" sz="3600" b="1" kern="0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</a:br>
            <a:r>
              <a:rPr lang="en-US" sz="3600" b="1" kern="0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(</a:t>
            </a:r>
            <a:r>
              <a:rPr lang="en-US" sz="3600" b="1" kern="0" dirty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15-24) in Asia and the Pacific</a:t>
            </a:r>
            <a:endParaRPr lang="en-GB" sz="3600" b="1" kern="0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="" xmlns:a16="http://schemas.microsoft.com/office/drawing/2014/main" id="{1D123DA4-760B-405E-9D9C-03C3BA6EE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06727"/>
              </p:ext>
            </p:extLst>
          </p:nvPr>
        </p:nvGraphicFramePr>
        <p:xfrm>
          <a:off x="4560620" y="129633"/>
          <a:ext cx="424847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1">
            <a:extLst>
              <a:ext uri="{FF2B5EF4-FFF2-40B4-BE49-F238E27FC236}">
                <a16:creationId xmlns="" xmlns:a16="http://schemas.microsoft.com/office/drawing/2014/main" id="{3CB280DB-2C25-4070-8CC1-1D172BC94262}"/>
              </a:ext>
            </a:extLst>
          </p:cNvPr>
          <p:cNvSpPr txBox="1"/>
          <p:nvPr/>
        </p:nvSpPr>
        <p:spPr>
          <a:xfrm>
            <a:off x="2904437" y="979920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01924-7812-463F-B1FD-9C15725A3F94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Philippines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="" xmlns:a16="http://schemas.microsoft.com/office/drawing/2014/main" id="{9F19FDB5-3F78-4F1A-9D14-DDCEC26CAE7C}"/>
              </a:ext>
            </a:extLst>
          </p:cNvPr>
          <p:cNvSpPr txBox="1"/>
          <p:nvPr/>
        </p:nvSpPr>
        <p:spPr>
          <a:xfrm>
            <a:off x="2904437" y="1321833"/>
            <a:ext cx="1745187" cy="400096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3A5E3-42EC-4AE5-8A59-5F609566F5A0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Myanmar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="" xmlns:a16="http://schemas.microsoft.com/office/drawing/2014/main" id="{E4AA363F-0F77-4A9A-88BC-243F0E53EEC6}"/>
              </a:ext>
            </a:extLst>
          </p:cNvPr>
          <p:cNvSpPr txBox="1"/>
          <p:nvPr/>
        </p:nvSpPr>
        <p:spPr>
          <a:xfrm>
            <a:off x="2904437" y="1651289"/>
            <a:ext cx="1745187" cy="400031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A193C-DF06-4409-A112-8305DEBE0192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Indonesia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57246BEA-B5B2-4422-8E9C-59317094E2B5}"/>
              </a:ext>
            </a:extLst>
          </p:cNvPr>
          <p:cNvSpPr txBox="1"/>
          <p:nvPr/>
        </p:nvSpPr>
        <p:spPr>
          <a:xfrm>
            <a:off x="2904437" y="1998281"/>
            <a:ext cx="1745187" cy="400096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EF698-4F4D-48DA-B142-F50B37C92CF6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Thailand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="" xmlns:a16="http://schemas.microsoft.com/office/drawing/2014/main" id="{510CFA29-009F-4278-8E63-2D49A5B27369}"/>
              </a:ext>
            </a:extLst>
          </p:cNvPr>
          <p:cNvSpPr txBox="1"/>
          <p:nvPr/>
        </p:nvSpPr>
        <p:spPr>
          <a:xfrm>
            <a:off x="2904437" y="2325385"/>
            <a:ext cx="1745187" cy="400096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1DCB9-D4F0-4D3C-AA1A-04155127ADB7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Lao PDR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="" xmlns:a16="http://schemas.microsoft.com/office/drawing/2014/main" id="{BF8BBC1A-E42A-44DC-9AF6-AEC9C82F4C64}"/>
              </a:ext>
            </a:extLst>
          </p:cNvPr>
          <p:cNvSpPr txBox="1"/>
          <p:nvPr/>
        </p:nvSpPr>
        <p:spPr>
          <a:xfrm>
            <a:off x="2904437" y="2667669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C85EF-6D67-4672-8CDB-CF4A74789561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India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="" xmlns:a16="http://schemas.microsoft.com/office/drawing/2014/main" id="{8358C638-758F-47F8-9D6E-F1813AA05C0D}"/>
              </a:ext>
            </a:extLst>
          </p:cNvPr>
          <p:cNvSpPr txBox="1"/>
          <p:nvPr/>
        </p:nvSpPr>
        <p:spPr>
          <a:xfrm>
            <a:off x="2904437" y="2997126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BE33B-0C76-439C-A59C-42FEB1C55BC9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Cambodia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="" xmlns:a16="http://schemas.microsoft.com/office/drawing/2014/main" id="{79DE3884-8F59-4CA2-9D75-CAD02503D47E}"/>
              </a:ext>
            </a:extLst>
          </p:cNvPr>
          <p:cNvSpPr txBox="1"/>
          <p:nvPr/>
        </p:nvSpPr>
        <p:spPr>
          <a:xfrm>
            <a:off x="2904437" y="3344767"/>
            <a:ext cx="1745187" cy="400031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average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="" xmlns:a16="http://schemas.microsoft.com/office/drawing/2014/main" id="{64540435-231C-45AD-AA49-325AE9F9C58E}"/>
              </a:ext>
            </a:extLst>
          </p:cNvPr>
          <p:cNvSpPr txBox="1"/>
          <p:nvPr/>
        </p:nvSpPr>
        <p:spPr>
          <a:xfrm>
            <a:off x="2904437" y="3675938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D56D6-05ED-4799-87A6-C5F50AFD4CA6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Papua New Guinea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="" xmlns:a16="http://schemas.microsoft.com/office/drawing/2014/main" id="{20A9BACE-FA03-490E-B346-419C192996BC}"/>
              </a:ext>
            </a:extLst>
          </p:cNvPr>
          <p:cNvSpPr txBox="1"/>
          <p:nvPr/>
        </p:nvSpPr>
        <p:spPr>
          <a:xfrm>
            <a:off x="2904437" y="4014240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0F3D2-6DD1-468E-8F20-07E711F86C41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Afghanistan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="" xmlns:a16="http://schemas.microsoft.com/office/drawing/2014/main" id="{8BD98A7F-EAC1-42AD-84CD-A8C8DD0F13D6}"/>
              </a:ext>
            </a:extLst>
          </p:cNvPr>
          <p:cNvSpPr txBox="1"/>
          <p:nvPr/>
        </p:nvSpPr>
        <p:spPr>
          <a:xfrm>
            <a:off x="2904437" y="4353494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C0FE2-C824-4342-AFBE-9F247A661072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Nepal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="" xmlns:a16="http://schemas.microsoft.com/office/drawing/2014/main" id="{9B7E8666-2D93-4C64-ABD0-48C6B449C545}"/>
              </a:ext>
            </a:extLst>
          </p:cNvPr>
          <p:cNvSpPr txBox="1"/>
          <p:nvPr/>
        </p:nvSpPr>
        <p:spPr>
          <a:xfrm>
            <a:off x="2904437" y="4676699"/>
            <a:ext cx="1745187" cy="400096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CA10-4C41-431E-8DE5-07DECAC19D13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Pakistan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="" xmlns:a16="http://schemas.microsoft.com/office/drawing/2014/main" id="{2DF1B06C-16D1-4321-881D-840A20EF2115}"/>
              </a:ext>
            </a:extLst>
          </p:cNvPr>
          <p:cNvSpPr txBox="1"/>
          <p:nvPr/>
        </p:nvSpPr>
        <p:spPr>
          <a:xfrm>
            <a:off x="2904437" y="5017306"/>
            <a:ext cx="1745187" cy="400031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730D-A2DB-4C14-A7F0-044111471D5E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Bangladesh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1">
            <a:extLst>
              <a:ext uri="{FF2B5EF4-FFF2-40B4-BE49-F238E27FC236}">
                <a16:creationId xmlns="" xmlns:a16="http://schemas.microsoft.com/office/drawing/2014/main" id="{1D0786A0-7839-4AA8-AA5C-85E521EB8644}"/>
              </a:ext>
            </a:extLst>
          </p:cNvPr>
          <p:cNvSpPr txBox="1"/>
          <p:nvPr/>
        </p:nvSpPr>
        <p:spPr>
          <a:xfrm>
            <a:off x="2904437" y="5355574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9ECDA-0159-49FD-8A62-DA774D9DCCDC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Viet Nam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1">
            <a:extLst>
              <a:ext uri="{FF2B5EF4-FFF2-40B4-BE49-F238E27FC236}">
                <a16:creationId xmlns="" xmlns:a16="http://schemas.microsoft.com/office/drawing/2014/main" id="{4E88A601-B8B0-41B4-BE0F-D2DA4012ED2E}"/>
              </a:ext>
            </a:extLst>
          </p:cNvPr>
          <p:cNvSpPr txBox="1"/>
          <p:nvPr/>
        </p:nvSpPr>
        <p:spPr>
          <a:xfrm>
            <a:off x="2904437" y="5688181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1F668-00F2-4187-B23F-907BD9D65ED0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Malaysia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54CBEFBD-C3C4-4E45-B656-2E3E75C82084}"/>
              </a:ext>
            </a:extLst>
          </p:cNvPr>
          <p:cNvSpPr txBox="1"/>
          <p:nvPr/>
        </p:nvSpPr>
        <p:spPr>
          <a:xfrm>
            <a:off x="2904437" y="6026483"/>
            <a:ext cx="1745187" cy="400032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3E15A-D87C-45B4-8545-0224634359BE}" type="TxLink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Australia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085BCEE1-8017-40E9-80CD-CEEC25490E03}"/>
              </a:ext>
            </a:extLst>
          </p:cNvPr>
          <p:cNvGrpSpPr/>
          <p:nvPr/>
        </p:nvGrpSpPr>
        <p:grpSpPr>
          <a:xfrm>
            <a:off x="9061197" y="957233"/>
            <a:ext cx="1998965" cy="440475"/>
            <a:chOff x="6192256" y="1124744"/>
            <a:chExt cx="1998965" cy="440475"/>
          </a:xfrm>
        </p:grpSpPr>
        <p:pic>
          <p:nvPicPr>
            <p:cNvPr id="50" name="Graphic 3" descr="Signal">
              <a:extLst>
                <a:ext uri="{FF2B5EF4-FFF2-40B4-BE49-F238E27FC236}">
                  <a16:creationId xmlns="" xmlns:a16="http://schemas.microsoft.com/office/drawing/2014/main" id="{08AC5E40-0705-4D49-9905-AC6E28AE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92256" y="1225157"/>
              <a:ext cx="684000" cy="239649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6CE02BC9-1163-4B43-8D46-4A8B35EB5034}"/>
                </a:ext>
              </a:extLst>
            </p:cNvPr>
            <p:cNvGrpSpPr/>
            <p:nvPr/>
          </p:nvGrpSpPr>
          <p:grpSpPr>
            <a:xfrm>
              <a:off x="6588224" y="1124744"/>
              <a:ext cx="1602997" cy="440475"/>
              <a:chOff x="7145467" y="1182943"/>
              <a:chExt cx="1602997" cy="440475"/>
            </a:xfrm>
          </p:grpSpPr>
          <p:sp>
            <p:nvSpPr>
              <p:cNvPr id="52" name="TextBox 1">
                <a:extLst>
                  <a:ext uri="{FF2B5EF4-FFF2-40B4-BE49-F238E27FC236}">
                    <a16:creationId xmlns="" xmlns:a16="http://schemas.microsoft.com/office/drawing/2014/main" id="{28D3C73D-B855-4C57-B1A7-39070B3232E0}"/>
                  </a:ext>
                </a:extLst>
              </p:cNvPr>
              <p:cNvSpPr txBox="1"/>
              <p:nvPr/>
            </p:nvSpPr>
            <p:spPr>
              <a:xfrm>
                <a:off x="7145467" y="1182943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136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TextBox 1">
                <a:extLst>
                  <a:ext uri="{FF2B5EF4-FFF2-40B4-BE49-F238E27FC236}">
                    <a16:creationId xmlns="" xmlns:a16="http://schemas.microsoft.com/office/drawing/2014/main" id="{C2AE959D-94B3-4906-9F45-3A6F133170D8}"/>
                  </a:ext>
                </a:extLst>
              </p:cNvPr>
              <p:cNvSpPr txBox="1"/>
              <p:nvPr/>
            </p:nvSpPr>
            <p:spPr>
              <a:xfrm>
                <a:off x="7992464" y="1223386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6F421A8-367A-4F55-9F47-CA8ED41529E7}"/>
              </a:ext>
            </a:extLst>
          </p:cNvPr>
          <p:cNvGrpSpPr/>
          <p:nvPr/>
        </p:nvGrpSpPr>
        <p:grpSpPr>
          <a:xfrm>
            <a:off x="9061197" y="1312987"/>
            <a:ext cx="1998965" cy="440475"/>
            <a:chOff x="6192256" y="1516010"/>
            <a:chExt cx="1998965" cy="440475"/>
          </a:xfrm>
        </p:grpSpPr>
        <p:pic>
          <p:nvPicPr>
            <p:cNvPr id="55" name="Graphic 18" descr="Signal">
              <a:extLst>
                <a:ext uri="{FF2B5EF4-FFF2-40B4-BE49-F238E27FC236}">
                  <a16:creationId xmlns="" xmlns:a16="http://schemas.microsoft.com/office/drawing/2014/main" id="{4F1228DE-A544-489A-96E9-7839DEB1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1616423"/>
              <a:ext cx="684000" cy="23964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495157D2-00F3-44F6-A7BC-FA323E37AF76}"/>
                </a:ext>
              </a:extLst>
            </p:cNvPr>
            <p:cNvGrpSpPr/>
            <p:nvPr/>
          </p:nvGrpSpPr>
          <p:grpSpPr>
            <a:xfrm>
              <a:off x="6588224" y="1516010"/>
              <a:ext cx="1602997" cy="440475"/>
              <a:chOff x="7145467" y="1524888"/>
              <a:chExt cx="1602997" cy="440475"/>
            </a:xfrm>
          </p:grpSpPr>
          <p:sp>
            <p:nvSpPr>
              <p:cNvPr id="57" name="TextBox 1">
                <a:extLst>
                  <a:ext uri="{FF2B5EF4-FFF2-40B4-BE49-F238E27FC236}">
                    <a16:creationId xmlns="" xmlns:a16="http://schemas.microsoft.com/office/drawing/2014/main" id="{7DB40CC8-A7EC-44DB-82CE-8FC1523A793B}"/>
                  </a:ext>
                </a:extLst>
              </p:cNvPr>
              <p:cNvSpPr txBox="1"/>
              <p:nvPr/>
            </p:nvSpPr>
            <p:spPr>
              <a:xfrm>
                <a:off x="7145467" y="1524888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8" name="TextBox 1">
                <a:extLst>
                  <a:ext uri="{FF2B5EF4-FFF2-40B4-BE49-F238E27FC236}">
                    <a16:creationId xmlns="" xmlns:a16="http://schemas.microsoft.com/office/drawing/2014/main" id="{54010D5B-3F78-442A-9AA4-458141E47DAD}"/>
                  </a:ext>
                </a:extLst>
              </p:cNvPr>
              <p:cNvSpPr txBox="1"/>
              <p:nvPr/>
            </p:nvSpPr>
            <p:spPr>
              <a:xfrm>
                <a:off x="7992464" y="1565331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207198A-AE28-4FEE-8CB5-D896ADBF9069}"/>
              </a:ext>
            </a:extLst>
          </p:cNvPr>
          <p:cNvGrpSpPr/>
          <p:nvPr/>
        </p:nvGrpSpPr>
        <p:grpSpPr>
          <a:xfrm>
            <a:off x="9061197" y="1651288"/>
            <a:ext cx="1998965" cy="440475"/>
            <a:chOff x="6192256" y="1854311"/>
            <a:chExt cx="1998965" cy="440475"/>
          </a:xfrm>
        </p:grpSpPr>
        <p:pic>
          <p:nvPicPr>
            <p:cNvPr id="60" name="Graphic 19" descr="Signal">
              <a:extLst>
                <a:ext uri="{FF2B5EF4-FFF2-40B4-BE49-F238E27FC236}">
                  <a16:creationId xmlns="" xmlns:a16="http://schemas.microsoft.com/office/drawing/2014/main" id="{1CE241F7-0639-46DD-B91F-D437E5CC1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1954724"/>
              <a:ext cx="684000" cy="239649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D3C13085-5544-44CE-92F4-C6032A838B29}"/>
                </a:ext>
              </a:extLst>
            </p:cNvPr>
            <p:cNvGrpSpPr/>
            <p:nvPr/>
          </p:nvGrpSpPr>
          <p:grpSpPr>
            <a:xfrm>
              <a:off x="6588224" y="1854311"/>
              <a:ext cx="1602997" cy="440475"/>
              <a:chOff x="7145467" y="1854311"/>
              <a:chExt cx="1602997" cy="440475"/>
            </a:xfrm>
          </p:grpSpPr>
          <p:sp>
            <p:nvSpPr>
              <p:cNvPr id="62" name="TextBox 1">
                <a:extLst>
                  <a:ext uri="{FF2B5EF4-FFF2-40B4-BE49-F238E27FC236}">
                    <a16:creationId xmlns="" xmlns:a16="http://schemas.microsoft.com/office/drawing/2014/main" id="{4F57371E-EC5A-4573-8C75-5472188A4A21}"/>
                  </a:ext>
                </a:extLst>
              </p:cNvPr>
              <p:cNvSpPr txBox="1"/>
              <p:nvPr/>
            </p:nvSpPr>
            <p:spPr>
              <a:xfrm>
                <a:off x="7145467" y="1854311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24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3" name="TextBox 1">
                <a:extLst>
                  <a:ext uri="{FF2B5EF4-FFF2-40B4-BE49-F238E27FC236}">
                    <a16:creationId xmlns="" xmlns:a16="http://schemas.microsoft.com/office/drawing/2014/main" id="{03CD197E-D024-4580-A0E9-BE804378B14F}"/>
                  </a:ext>
                </a:extLst>
              </p:cNvPr>
              <p:cNvSpPr txBox="1"/>
              <p:nvPr/>
            </p:nvSpPr>
            <p:spPr>
              <a:xfrm>
                <a:off x="7992464" y="1894754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7CE2D152-32FD-4B21-9EA5-A4E3D452EB5E}"/>
              </a:ext>
            </a:extLst>
          </p:cNvPr>
          <p:cNvGrpSpPr/>
          <p:nvPr/>
        </p:nvGrpSpPr>
        <p:grpSpPr>
          <a:xfrm>
            <a:off x="9061197" y="1998313"/>
            <a:ext cx="1998965" cy="440475"/>
            <a:chOff x="6192256" y="2201336"/>
            <a:chExt cx="1998965" cy="440475"/>
          </a:xfrm>
        </p:grpSpPr>
        <p:pic>
          <p:nvPicPr>
            <p:cNvPr id="65" name="Graphic 20" descr="Signal">
              <a:extLst>
                <a:ext uri="{FF2B5EF4-FFF2-40B4-BE49-F238E27FC236}">
                  <a16:creationId xmlns="" xmlns:a16="http://schemas.microsoft.com/office/drawing/2014/main" id="{22B48B55-FB33-439E-8994-09B0A16C1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2301749"/>
              <a:ext cx="684000" cy="239649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38C97C1B-B9DC-4989-B1EB-3568CCA6B5CF}"/>
                </a:ext>
              </a:extLst>
            </p:cNvPr>
            <p:cNvGrpSpPr/>
            <p:nvPr/>
          </p:nvGrpSpPr>
          <p:grpSpPr>
            <a:xfrm>
              <a:off x="6588224" y="2201336"/>
              <a:ext cx="1602997" cy="440475"/>
              <a:chOff x="7145467" y="2201336"/>
              <a:chExt cx="1602997" cy="440475"/>
            </a:xfrm>
          </p:grpSpPr>
          <p:sp>
            <p:nvSpPr>
              <p:cNvPr id="67" name="TextBox 1">
                <a:extLst>
                  <a:ext uri="{FF2B5EF4-FFF2-40B4-BE49-F238E27FC236}">
                    <a16:creationId xmlns="" xmlns:a16="http://schemas.microsoft.com/office/drawing/2014/main" id="{490AF10C-8CB6-41A3-A939-5418B109BCFE}"/>
                  </a:ext>
                </a:extLst>
              </p:cNvPr>
              <p:cNvSpPr txBox="1"/>
              <p:nvPr/>
            </p:nvSpPr>
            <p:spPr>
              <a:xfrm>
                <a:off x="7145467" y="2201336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49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8" name="TextBox 1">
                <a:extLst>
                  <a:ext uri="{FF2B5EF4-FFF2-40B4-BE49-F238E27FC236}">
                    <a16:creationId xmlns="" xmlns:a16="http://schemas.microsoft.com/office/drawing/2014/main" id="{A1777EC2-36E5-4E36-B6E4-26F373122545}"/>
                  </a:ext>
                </a:extLst>
              </p:cNvPr>
              <p:cNvSpPr txBox="1"/>
              <p:nvPr/>
            </p:nvSpPr>
            <p:spPr>
              <a:xfrm>
                <a:off x="7992464" y="2241779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4FE004BE-247D-4E9B-8DD9-E8914A7EC319}"/>
              </a:ext>
            </a:extLst>
          </p:cNvPr>
          <p:cNvGrpSpPr/>
          <p:nvPr/>
        </p:nvGrpSpPr>
        <p:grpSpPr>
          <a:xfrm>
            <a:off x="9061197" y="2325417"/>
            <a:ext cx="1998965" cy="440475"/>
            <a:chOff x="6192256" y="2528440"/>
            <a:chExt cx="1998965" cy="440475"/>
          </a:xfrm>
        </p:grpSpPr>
        <p:pic>
          <p:nvPicPr>
            <p:cNvPr id="70" name="Graphic 21" descr="Signal">
              <a:extLst>
                <a:ext uri="{FF2B5EF4-FFF2-40B4-BE49-F238E27FC236}">
                  <a16:creationId xmlns="" xmlns:a16="http://schemas.microsoft.com/office/drawing/2014/main" id="{CBE64E10-0992-4431-AE3E-A626967E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2628853"/>
              <a:ext cx="684000" cy="239649"/>
            </a:xfrm>
            <a:prstGeom prst="rect">
              <a:avLst/>
            </a:prstGeom>
          </p:spPr>
        </p:pic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081DF4F0-5E0C-4D08-93F1-BF4017D3B8D3}"/>
                </a:ext>
              </a:extLst>
            </p:cNvPr>
            <p:cNvGrpSpPr/>
            <p:nvPr/>
          </p:nvGrpSpPr>
          <p:grpSpPr>
            <a:xfrm>
              <a:off x="6588224" y="2528440"/>
              <a:ext cx="1602997" cy="440475"/>
              <a:chOff x="7145467" y="2528440"/>
              <a:chExt cx="1602997" cy="440475"/>
            </a:xfrm>
          </p:grpSpPr>
          <p:sp>
            <p:nvSpPr>
              <p:cNvPr id="72" name="TextBox 1">
                <a:extLst>
                  <a:ext uri="{FF2B5EF4-FFF2-40B4-BE49-F238E27FC236}">
                    <a16:creationId xmlns="" xmlns:a16="http://schemas.microsoft.com/office/drawing/2014/main" id="{0E1EB78F-3DDA-4978-82BB-8A93B42E76B9}"/>
                  </a:ext>
                </a:extLst>
              </p:cNvPr>
              <p:cNvSpPr txBox="1"/>
              <p:nvPr/>
            </p:nvSpPr>
            <p:spPr>
              <a:xfrm>
                <a:off x="7145467" y="2528440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40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3" name="TextBox 1">
                <a:extLst>
                  <a:ext uri="{FF2B5EF4-FFF2-40B4-BE49-F238E27FC236}">
                    <a16:creationId xmlns="" xmlns:a16="http://schemas.microsoft.com/office/drawing/2014/main" id="{E3B8C4DF-B9B6-48D8-A738-B461658EBDAA}"/>
                  </a:ext>
                </a:extLst>
              </p:cNvPr>
              <p:cNvSpPr txBox="1"/>
              <p:nvPr/>
            </p:nvSpPr>
            <p:spPr>
              <a:xfrm>
                <a:off x="7992464" y="2568883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D67AA469-7598-47C9-A236-C376ECC91A62}"/>
              </a:ext>
            </a:extLst>
          </p:cNvPr>
          <p:cNvGrpSpPr/>
          <p:nvPr/>
        </p:nvGrpSpPr>
        <p:grpSpPr>
          <a:xfrm>
            <a:off x="9061197" y="2667669"/>
            <a:ext cx="1998965" cy="440475"/>
            <a:chOff x="6192256" y="2870692"/>
            <a:chExt cx="1998965" cy="440475"/>
          </a:xfrm>
        </p:grpSpPr>
        <p:pic>
          <p:nvPicPr>
            <p:cNvPr id="75" name="Graphic 22" descr="Signal">
              <a:extLst>
                <a:ext uri="{FF2B5EF4-FFF2-40B4-BE49-F238E27FC236}">
                  <a16:creationId xmlns="" xmlns:a16="http://schemas.microsoft.com/office/drawing/2014/main" id="{989434EE-3460-4E4B-8413-BBBD0A30C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2971105"/>
              <a:ext cx="684000" cy="239649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7457D149-592C-471D-9D89-B2CD366E5845}"/>
                </a:ext>
              </a:extLst>
            </p:cNvPr>
            <p:cNvGrpSpPr/>
            <p:nvPr/>
          </p:nvGrpSpPr>
          <p:grpSpPr>
            <a:xfrm>
              <a:off x="6588224" y="2870692"/>
              <a:ext cx="1602997" cy="440475"/>
              <a:chOff x="7145467" y="2870692"/>
              <a:chExt cx="1602997" cy="440475"/>
            </a:xfrm>
          </p:grpSpPr>
          <p:sp>
            <p:nvSpPr>
              <p:cNvPr id="77" name="TextBox 1">
                <a:extLst>
                  <a:ext uri="{FF2B5EF4-FFF2-40B4-BE49-F238E27FC236}">
                    <a16:creationId xmlns="" xmlns:a16="http://schemas.microsoft.com/office/drawing/2014/main" id="{5F420E52-6E75-4A4F-BD8A-02EB22D793D7}"/>
                  </a:ext>
                </a:extLst>
              </p:cNvPr>
              <p:cNvSpPr txBox="1"/>
              <p:nvPr/>
            </p:nvSpPr>
            <p:spPr>
              <a:xfrm>
                <a:off x="7145467" y="2870692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17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8" name="TextBox 1">
                <a:extLst>
                  <a:ext uri="{FF2B5EF4-FFF2-40B4-BE49-F238E27FC236}">
                    <a16:creationId xmlns="" xmlns:a16="http://schemas.microsoft.com/office/drawing/2014/main" id="{2E61C6AB-F04F-4986-87AB-82192A75D7A7}"/>
                  </a:ext>
                </a:extLst>
              </p:cNvPr>
              <p:cNvSpPr txBox="1"/>
              <p:nvPr/>
            </p:nvSpPr>
            <p:spPr>
              <a:xfrm>
                <a:off x="7992464" y="2911135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D0235B11-B17D-43F4-9DF5-13FA1DAEC140}"/>
              </a:ext>
            </a:extLst>
          </p:cNvPr>
          <p:cNvGrpSpPr/>
          <p:nvPr/>
        </p:nvGrpSpPr>
        <p:grpSpPr>
          <a:xfrm>
            <a:off x="9061197" y="2997126"/>
            <a:ext cx="1998965" cy="440475"/>
            <a:chOff x="6192256" y="3200149"/>
            <a:chExt cx="1998965" cy="440475"/>
          </a:xfrm>
        </p:grpSpPr>
        <p:pic>
          <p:nvPicPr>
            <p:cNvPr id="80" name="Graphic 23" descr="Signal">
              <a:extLst>
                <a:ext uri="{FF2B5EF4-FFF2-40B4-BE49-F238E27FC236}">
                  <a16:creationId xmlns="" xmlns:a16="http://schemas.microsoft.com/office/drawing/2014/main" id="{21F01252-A7BA-4B09-BDD1-48636AA9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3300562"/>
              <a:ext cx="684000" cy="239649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FAE4F798-7470-49AE-8B6F-35A36CB829DB}"/>
                </a:ext>
              </a:extLst>
            </p:cNvPr>
            <p:cNvGrpSpPr/>
            <p:nvPr/>
          </p:nvGrpSpPr>
          <p:grpSpPr>
            <a:xfrm>
              <a:off x="6588224" y="3200149"/>
              <a:ext cx="1602997" cy="440475"/>
              <a:chOff x="7145467" y="3200149"/>
              <a:chExt cx="1602997" cy="440475"/>
            </a:xfrm>
          </p:grpSpPr>
          <p:sp>
            <p:nvSpPr>
              <p:cNvPr id="82" name="TextBox 1">
                <a:extLst>
                  <a:ext uri="{FF2B5EF4-FFF2-40B4-BE49-F238E27FC236}">
                    <a16:creationId xmlns="" xmlns:a16="http://schemas.microsoft.com/office/drawing/2014/main" id="{A727A281-9D2E-426A-B844-95DED5CFE67C}"/>
                  </a:ext>
                </a:extLst>
              </p:cNvPr>
              <p:cNvSpPr txBox="1"/>
              <p:nvPr/>
            </p:nvSpPr>
            <p:spPr>
              <a:xfrm>
                <a:off x="7145467" y="3200149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60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3" name="TextBox 1">
                <a:extLst>
                  <a:ext uri="{FF2B5EF4-FFF2-40B4-BE49-F238E27FC236}">
                    <a16:creationId xmlns="" xmlns:a16="http://schemas.microsoft.com/office/drawing/2014/main" id="{989E7EF6-C623-4ED3-9CAE-6743439C696A}"/>
                  </a:ext>
                </a:extLst>
              </p:cNvPr>
              <p:cNvSpPr txBox="1"/>
              <p:nvPr/>
            </p:nvSpPr>
            <p:spPr>
              <a:xfrm>
                <a:off x="7992464" y="3240592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875B6E1A-5868-416D-B2BC-AC4E4843E4A0}"/>
              </a:ext>
            </a:extLst>
          </p:cNvPr>
          <p:cNvGrpSpPr/>
          <p:nvPr/>
        </p:nvGrpSpPr>
        <p:grpSpPr>
          <a:xfrm>
            <a:off x="9061197" y="3344766"/>
            <a:ext cx="1998965" cy="440475"/>
            <a:chOff x="6192256" y="3547789"/>
            <a:chExt cx="1998965" cy="440475"/>
          </a:xfrm>
        </p:grpSpPr>
        <p:pic>
          <p:nvPicPr>
            <p:cNvPr id="85" name="Graphic 24" descr="Signal">
              <a:extLst>
                <a:ext uri="{FF2B5EF4-FFF2-40B4-BE49-F238E27FC236}">
                  <a16:creationId xmlns="" xmlns:a16="http://schemas.microsoft.com/office/drawing/2014/main" id="{58835B10-7434-458A-97F4-4867E16D2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3648202"/>
              <a:ext cx="684000" cy="239649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9BAEE9C8-4081-4D94-A339-9F1BBB96766B}"/>
                </a:ext>
              </a:extLst>
            </p:cNvPr>
            <p:cNvGrpSpPr/>
            <p:nvPr/>
          </p:nvGrpSpPr>
          <p:grpSpPr>
            <a:xfrm>
              <a:off x="6588224" y="3547789"/>
              <a:ext cx="1602997" cy="440475"/>
              <a:chOff x="7145467" y="3547789"/>
              <a:chExt cx="1602997" cy="440475"/>
            </a:xfrm>
          </p:grpSpPr>
          <p:sp>
            <p:nvSpPr>
              <p:cNvPr id="87" name="TextBox 1">
                <a:extLst>
                  <a:ext uri="{FF2B5EF4-FFF2-40B4-BE49-F238E27FC236}">
                    <a16:creationId xmlns="" xmlns:a16="http://schemas.microsoft.com/office/drawing/2014/main" id="{BAB8BDEE-4285-4D63-8EC7-B6E243CF6F1E}"/>
                  </a:ext>
                </a:extLst>
              </p:cNvPr>
              <p:cNvSpPr txBox="1"/>
              <p:nvPr/>
            </p:nvSpPr>
            <p:spPr>
              <a:xfrm>
                <a:off x="7145467" y="3547789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17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TextBox 1">
                <a:extLst>
                  <a:ext uri="{FF2B5EF4-FFF2-40B4-BE49-F238E27FC236}">
                    <a16:creationId xmlns="" xmlns:a16="http://schemas.microsoft.com/office/drawing/2014/main" id="{17E73747-7ACB-4B72-B6DA-6FCE83C8589B}"/>
                  </a:ext>
                </a:extLst>
              </p:cNvPr>
              <p:cNvSpPr txBox="1"/>
              <p:nvPr/>
            </p:nvSpPr>
            <p:spPr>
              <a:xfrm>
                <a:off x="7992464" y="3588232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BEAB61F3-EC06-4073-9687-1729A5714BF9}"/>
              </a:ext>
            </a:extLst>
          </p:cNvPr>
          <p:cNvGrpSpPr/>
          <p:nvPr/>
        </p:nvGrpSpPr>
        <p:grpSpPr>
          <a:xfrm>
            <a:off x="9061197" y="3675938"/>
            <a:ext cx="1998965" cy="440475"/>
            <a:chOff x="6192256" y="3878961"/>
            <a:chExt cx="1998965" cy="440475"/>
          </a:xfrm>
        </p:grpSpPr>
        <p:pic>
          <p:nvPicPr>
            <p:cNvPr id="90" name="Graphic 25" descr="Signal">
              <a:extLst>
                <a:ext uri="{FF2B5EF4-FFF2-40B4-BE49-F238E27FC236}">
                  <a16:creationId xmlns="" xmlns:a16="http://schemas.microsoft.com/office/drawing/2014/main" id="{1CB5E8F0-91CD-4BCB-96A2-345D10AB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92256" y="3979374"/>
              <a:ext cx="684000" cy="239649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18191C46-43B1-431D-B964-45289E4B6F89}"/>
                </a:ext>
              </a:extLst>
            </p:cNvPr>
            <p:cNvGrpSpPr/>
            <p:nvPr/>
          </p:nvGrpSpPr>
          <p:grpSpPr>
            <a:xfrm>
              <a:off x="6588224" y="3878961"/>
              <a:ext cx="1602997" cy="440475"/>
              <a:chOff x="7145467" y="3878961"/>
              <a:chExt cx="1602997" cy="440475"/>
            </a:xfrm>
          </p:grpSpPr>
          <p:sp>
            <p:nvSpPr>
              <p:cNvPr id="92" name="TextBox 1">
                <a:extLst>
                  <a:ext uri="{FF2B5EF4-FFF2-40B4-BE49-F238E27FC236}">
                    <a16:creationId xmlns="" xmlns:a16="http://schemas.microsoft.com/office/drawing/2014/main" id="{87B10CE1-F8F6-43AE-A3C6-4DD1C92250F8}"/>
                  </a:ext>
                </a:extLst>
              </p:cNvPr>
              <p:cNvSpPr txBox="1"/>
              <p:nvPr/>
            </p:nvSpPr>
            <p:spPr>
              <a:xfrm>
                <a:off x="7145467" y="3878961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3" name="TextBox 1">
                <a:extLst>
                  <a:ext uri="{FF2B5EF4-FFF2-40B4-BE49-F238E27FC236}">
                    <a16:creationId xmlns="" xmlns:a16="http://schemas.microsoft.com/office/drawing/2014/main" id="{3BC8A013-7B92-4A45-9005-C1EC7FF64897}"/>
                  </a:ext>
                </a:extLst>
              </p:cNvPr>
              <p:cNvSpPr txBox="1"/>
              <p:nvPr/>
            </p:nvSpPr>
            <p:spPr>
              <a:xfrm>
                <a:off x="7992464" y="3919404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6002D9A-5B4B-4888-9EEC-E6A45133549F}"/>
              </a:ext>
            </a:extLst>
          </p:cNvPr>
          <p:cNvGrpSpPr/>
          <p:nvPr/>
        </p:nvGrpSpPr>
        <p:grpSpPr>
          <a:xfrm>
            <a:off x="9061197" y="3996484"/>
            <a:ext cx="1998965" cy="440475"/>
            <a:chOff x="6192256" y="4199507"/>
            <a:chExt cx="1998965" cy="440475"/>
          </a:xfrm>
        </p:grpSpPr>
        <p:pic>
          <p:nvPicPr>
            <p:cNvPr id="95" name="Graphic 26" descr="Signal">
              <a:extLst>
                <a:ext uri="{FF2B5EF4-FFF2-40B4-BE49-F238E27FC236}">
                  <a16:creationId xmlns="" xmlns:a16="http://schemas.microsoft.com/office/drawing/2014/main" id="{A34D1204-7F46-4AE0-ACDE-FA11CCCA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92256" y="4299920"/>
              <a:ext cx="684000" cy="239649"/>
            </a:xfrm>
            <a:prstGeom prst="rect">
              <a:avLst/>
            </a:prstGeom>
          </p:spPr>
        </p:pic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ED5EE601-2301-4F82-8AEC-5BAC231D943D}"/>
                </a:ext>
              </a:extLst>
            </p:cNvPr>
            <p:cNvGrpSpPr/>
            <p:nvPr/>
          </p:nvGrpSpPr>
          <p:grpSpPr>
            <a:xfrm>
              <a:off x="6588224" y="4199507"/>
              <a:ext cx="1602997" cy="440475"/>
              <a:chOff x="7145467" y="4217263"/>
              <a:chExt cx="1602997" cy="440475"/>
            </a:xfrm>
          </p:grpSpPr>
          <p:sp>
            <p:nvSpPr>
              <p:cNvPr id="97" name="TextBox 1">
                <a:extLst>
                  <a:ext uri="{FF2B5EF4-FFF2-40B4-BE49-F238E27FC236}">
                    <a16:creationId xmlns="" xmlns:a16="http://schemas.microsoft.com/office/drawing/2014/main" id="{2560D162-A11A-4AD0-BC97-A7958A84F48A}"/>
                  </a:ext>
                </a:extLst>
              </p:cNvPr>
              <p:cNvSpPr txBox="1"/>
              <p:nvPr/>
            </p:nvSpPr>
            <p:spPr>
              <a:xfrm>
                <a:off x="7145467" y="4217263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68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8" name="TextBox 1">
                <a:extLst>
                  <a:ext uri="{FF2B5EF4-FFF2-40B4-BE49-F238E27FC236}">
                    <a16:creationId xmlns="" xmlns:a16="http://schemas.microsoft.com/office/drawing/2014/main" id="{35A32038-9FBE-43A9-B023-3BA7C94428EE}"/>
                  </a:ext>
                </a:extLst>
              </p:cNvPr>
              <p:cNvSpPr txBox="1"/>
              <p:nvPr/>
            </p:nvSpPr>
            <p:spPr>
              <a:xfrm>
                <a:off x="7992464" y="4257706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70166571-D052-460F-852B-7A383D4E9428}"/>
              </a:ext>
            </a:extLst>
          </p:cNvPr>
          <p:cNvGrpSpPr/>
          <p:nvPr/>
        </p:nvGrpSpPr>
        <p:grpSpPr>
          <a:xfrm>
            <a:off x="9061197" y="4353494"/>
            <a:ext cx="1998965" cy="440475"/>
            <a:chOff x="6192256" y="4556517"/>
            <a:chExt cx="1998965" cy="440475"/>
          </a:xfrm>
        </p:grpSpPr>
        <p:pic>
          <p:nvPicPr>
            <p:cNvPr id="100" name="Graphic 9" descr="Signal">
              <a:extLst>
                <a:ext uri="{FF2B5EF4-FFF2-40B4-BE49-F238E27FC236}">
                  <a16:creationId xmlns="" xmlns:a16="http://schemas.microsoft.com/office/drawing/2014/main" id="{CCA9CF29-7731-4AF4-9A47-190E68456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4656930"/>
              <a:ext cx="684000" cy="239649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2D1C95B8-6A87-4BAC-BF31-BFD77D415CD6}"/>
                </a:ext>
              </a:extLst>
            </p:cNvPr>
            <p:cNvGrpSpPr/>
            <p:nvPr/>
          </p:nvGrpSpPr>
          <p:grpSpPr>
            <a:xfrm>
              <a:off x="6588224" y="4556517"/>
              <a:ext cx="1602997" cy="440475"/>
              <a:chOff x="7145467" y="4556517"/>
              <a:chExt cx="1602997" cy="440475"/>
            </a:xfrm>
          </p:grpSpPr>
          <p:sp>
            <p:nvSpPr>
              <p:cNvPr id="102" name="TextBox 1">
                <a:extLst>
                  <a:ext uri="{FF2B5EF4-FFF2-40B4-BE49-F238E27FC236}">
                    <a16:creationId xmlns="" xmlns:a16="http://schemas.microsoft.com/office/drawing/2014/main" id="{70E29A72-56E3-42A3-8E3F-05A1830F3308}"/>
                  </a:ext>
                </a:extLst>
              </p:cNvPr>
              <p:cNvSpPr txBox="1"/>
              <p:nvPr/>
            </p:nvSpPr>
            <p:spPr>
              <a:xfrm>
                <a:off x="7145467" y="4556517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54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3" name="TextBox 1">
                <a:extLst>
                  <a:ext uri="{FF2B5EF4-FFF2-40B4-BE49-F238E27FC236}">
                    <a16:creationId xmlns="" xmlns:a16="http://schemas.microsoft.com/office/drawing/2014/main" id="{8339F4F2-089D-47F8-B3F4-E3603153E4F0}"/>
                  </a:ext>
                </a:extLst>
              </p:cNvPr>
              <p:cNvSpPr txBox="1"/>
              <p:nvPr/>
            </p:nvSpPr>
            <p:spPr>
              <a:xfrm>
                <a:off x="7992464" y="4596960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5F7BF4B8-4BE9-4470-8A89-284E1B548A0D}"/>
              </a:ext>
            </a:extLst>
          </p:cNvPr>
          <p:cNvGrpSpPr/>
          <p:nvPr/>
        </p:nvGrpSpPr>
        <p:grpSpPr>
          <a:xfrm>
            <a:off x="9060629" y="4676731"/>
            <a:ext cx="1999533" cy="440475"/>
            <a:chOff x="6191688" y="4879754"/>
            <a:chExt cx="1999533" cy="440475"/>
          </a:xfrm>
        </p:grpSpPr>
        <p:pic>
          <p:nvPicPr>
            <p:cNvPr id="105" name="Graphic 71" descr="Signal">
              <a:extLst>
                <a:ext uri="{FF2B5EF4-FFF2-40B4-BE49-F238E27FC236}">
                  <a16:creationId xmlns="" xmlns:a16="http://schemas.microsoft.com/office/drawing/2014/main" id="{8BF03A1A-A398-43A4-852F-7D6D1FCD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91688" y="4980167"/>
              <a:ext cx="684000" cy="239649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ED1637DA-2F9D-4F35-A310-367AFE7E8631}"/>
                </a:ext>
              </a:extLst>
            </p:cNvPr>
            <p:cNvGrpSpPr/>
            <p:nvPr/>
          </p:nvGrpSpPr>
          <p:grpSpPr>
            <a:xfrm>
              <a:off x="6588224" y="4879754"/>
              <a:ext cx="1602997" cy="440475"/>
              <a:chOff x="7145467" y="4879754"/>
              <a:chExt cx="1602997" cy="440475"/>
            </a:xfrm>
          </p:grpSpPr>
          <p:sp>
            <p:nvSpPr>
              <p:cNvPr id="107" name="TextBox 1">
                <a:extLst>
                  <a:ext uri="{FF2B5EF4-FFF2-40B4-BE49-F238E27FC236}">
                    <a16:creationId xmlns="" xmlns:a16="http://schemas.microsoft.com/office/drawing/2014/main" id="{212EB554-08E4-4348-851E-4A86504AA447}"/>
                  </a:ext>
                </a:extLst>
              </p:cNvPr>
              <p:cNvSpPr txBox="1"/>
              <p:nvPr/>
            </p:nvSpPr>
            <p:spPr>
              <a:xfrm>
                <a:off x="7145467" y="4879754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8" name="TextBox 1">
                <a:extLst>
                  <a:ext uri="{FF2B5EF4-FFF2-40B4-BE49-F238E27FC236}">
                    <a16:creationId xmlns="" xmlns:a16="http://schemas.microsoft.com/office/drawing/2014/main" id="{8640EF32-9275-4E11-84EE-7A666CDA6A53}"/>
                  </a:ext>
                </a:extLst>
              </p:cNvPr>
              <p:cNvSpPr txBox="1"/>
              <p:nvPr/>
            </p:nvSpPr>
            <p:spPr>
              <a:xfrm>
                <a:off x="7992464" y="4920197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4E0DDBD0-EF3E-465B-BFDA-C3E1CDE23BD2}"/>
              </a:ext>
            </a:extLst>
          </p:cNvPr>
          <p:cNvGrpSpPr/>
          <p:nvPr/>
        </p:nvGrpSpPr>
        <p:grpSpPr>
          <a:xfrm>
            <a:off x="9061197" y="5017305"/>
            <a:ext cx="1998965" cy="440475"/>
            <a:chOff x="6192256" y="5220328"/>
            <a:chExt cx="1998965" cy="440475"/>
          </a:xfrm>
        </p:grpSpPr>
        <p:pic>
          <p:nvPicPr>
            <p:cNvPr id="110" name="Graphic 11" descr="Signal">
              <a:extLst>
                <a:ext uri="{FF2B5EF4-FFF2-40B4-BE49-F238E27FC236}">
                  <a16:creationId xmlns="" xmlns:a16="http://schemas.microsoft.com/office/drawing/2014/main" id="{FB437D7F-8B4D-4AD5-96B2-B04391EA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5320741"/>
              <a:ext cx="684000" cy="239649"/>
            </a:xfrm>
            <a:prstGeom prst="rect">
              <a:avLst/>
            </a:prstGeom>
          </p:spPr>
        </p:pic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FD50337D-1CF5-4767-BD98-109D43465F78}"/>
                </a:ext>
              </a:extLst>
            </p:cNvPr>
            <p:cNvGrpSpPr/>
            <p:nvPr/>
          </p:nvGrpSpPr>
          <p:grpSpPr>
            <a:xfrm>
              <a:off x="6588224" y="5220328"/>
              <a:ext cx="1602997" cy="440475"/>
              <a:chOff x="7145467" y="5220328"/>
              <a:chExt cx="1602997" cy="440475"/>
            </a:xfrm>
          </p:grpSpPr>
          <p:sp>
            <p:nvSpPr>
              <p:cNvPr id="112" name="TextBox 1">
                <a:extLst>
                  <a:ext uri="{FF2B5EF4-FFF2-40B4-BE49-F238E27FC236}">
                    <a16:creationId xmlns="" xmlns:a16="http://schemas.microsoft.com/office/drawing/2014/main" id="{FAE378F3-2653-4A3A-B1BE-DBCDBDCB4F16}"/>
                  </a:ext>
                </a:extLst>
              </p:cNvPr>
              <p:cNvSpPr txBox="1"/>
              <p:nvPr/>
            </p:nvSpPr>
            <p:spPr>
              <a:xfrm>
                <a:off x="7145467" y="5220328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" name="TextBox 1">
                <a:extLst>
                  <a:ext uri="{FF2B5EF4-FFF2-40B4-BE49-F238E27FC236}">
                    <a16:creationId xmlns="" xmlns:a16="http://schemas.microsoft.com/office/drawing/2014/main" id="{B8B46B09-A454-4E10-9B6E-BB6B7F80F67F}"/>
                  </a:ext>
                </a:extLst>
              </p:cNvPr>
              <p:cNvSpPr txBox="1"/>
              <p:nvPr/>
            </p:nvSpPr>
            <p:spPr>
              <a:xfrm>
                <a:off x="7992464" y="5260771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13CC80D8-2B46-48FC-B258-15FDF67BE595}"/>
              </a:ext>
            </a:extLst>
          </p:cNvPr>
          <p:cNvGrpSpPr/>
          <p:nvPr/>
        </p:nvGrpSpPr>
        <p:grpSpPr>
          <a:xfrm>
            <a:off x="9061197" y="5355574"/>
            <a:ext cx="1998965" cy="440475"/>
            <a:chOff x="6192256" y="5558597"/>
            <a:chExt cx="1998965" cy="440475"/>
          </a:xfrm>
        </p:grpSpPr>
        <p:pic>
          <p:nvPicPr>
            <p:cNvPr id="115" name="Graphic 12" descr="Signal">
              <a:extLst>
                <a:ext uri="{FF2B5EF4-FFF2-40B4-BE49-F238E27FC236}">
                  <a16:creationId xmlns="" xmlns:a16="http://schemas.microsoft.com/office/drawing/2014/main" id="{F21C31F2-E0A0-420E-9D1A-01CD56E51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5659010"/>
              <a:ext cx="684000" cy="239649"/>
            </a:xfrm>
            <a:prstGeom prst="rect">
              <a:avLst/>
            </a:prstGeom>
          </p:spPr>
        </p:pic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D3AF7372-C9D6-4A26-964D-C16A4E1B5536}"/>
                </a:ext>
              </a:extLst>
            </p:cNvPr>
            <p:cNvGrpSpPr/>
            <p:nvPr/>
          </p:nvGrpSpPr>
          <p:grpSpPr>
            <a:xfrm>
              <a:off x="6588224" y="5558597"/>
              <a:ext cx="1602997" cy="440475"/>
              <a:chOff x="7145467" y="5558597"/>
              <a:chExt cx="1602997" cy="440475"/>
            </a:xfrm>
          </p:grpSpPr>
          <p:sp>
            <p:nvSpPr>
              <p:cNvPr id="117" name="TextBox 1">
                <a:extLst>
                  <a:ext uri="{FF2B5EF4-FFF2-40B4-BE49-F238E27FC236}">
                    <a16:creationId xmlns="" xmlns:a16="http://schemas.microsoft.com/office/drawing/2014/main" id="{76AE2266-32EB-4524-9535-6FC251977F55}"/>
                  </a:ext>
                </a:extLst>
              </p:cNvPr>
              <p:cNvSpPr txBox="1"/>
              <p:nvPr/>
            </p:nvSpPr>
            <p:spPr>
              <a:xfrm>
                <a:off x="7145467" y="5558597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43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8" name="TextBox 1">
                <a:extLst>
                  <a:ext uri="{FF2B5EF4-FFF2-40B4-BE49-F238E27FC236}">
                    <a16:creationId xmlns="" xmlns:a16="http://schemas.microsoft.com/office/drawing/2014/main" id="{1726371C-B659-4367-85D2-FE50CED34F41}"/>
                  </a:ext>
                </a:extLst>
              </p:cNvPr>
              <p:cNvSpPr txBox="1"/>
              <p:nvPr/>
            </p:nvSpPr>
            <p:spPr>
              <a:xfrm>
                <a:off x="7992464" y="5599040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5FE0A9DA-7EE5-4D9E-885B-F643E922AA83}"/>
              </a:ext>
            </a:extLst>
          </p:cNvPr>
          <p:cNvGrpSpPr/>
          <p:nvPr/>
        </p:nvGrpSpPr>
        <p:grpSpPr>
          <a:xfrm>
            <a:off x="9061197" y="5688181"/>
            <a:ext cx="1998965" cy="440475"/>
            <a:chOff x="6192256" y="5891204"/>
            <a:chExt cx="1998965" cy="440475"/>
          </a:xfrm>
        </p:grpSpPr>
        <p:pic>
          <p:nvPicPr>
            <p:cNvPr id="120" name="Graphic 13" descr="Signal">
              <a:extLst>
                <a:ext uri="{FF2B5EF4-FFF2-40B4-BE49-F238E27FC236}">
                  <a16:creationId xmlns="" xmlns:a16="http://schemas.microsoft.com/office/drawing/2014/main" id="{BE1080B2-108C-4CD8-B364-741B3BAD9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V="1">
              <a:off x="6192256" y="5991617"/>
              <a:ext cx="684000" cy="239649"/>
            </a:xfrm>
            <a:prstGeom prst="rect">
              <a:avLst/>
            </a:prstGeom>
          </p:spPr>
        </p:pic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D8A5BAC0-49AC-4150-9259-09DD309D5686}"/>
                </a:ext>
              </a:extLst>
            </p:cNvPr>
            <p:cNvGrpSpPr/>
            <p:nvPr/>
          </p:nvGrpSpPr>
          <p:grpSpPr>
            <a:xfrm>
              <a:off x="6588224" y="5891204"/>
              <a:ext cx="1602997" cy="440475"/>
              <a:chOff x="7145467" y="5891204"/>
              <a:chExt cx="1602997" cy="440475"/>
            </a:xfrm>
          </p:grpSpPr>
          <p:sp>
            <p:nvSpPr>
              <p:cNvPr id="122" name="TextBox 1">
                <a:extLst>
                  <a:ext uri="{FF2B5EF4-FFF2-40B4-BE49-F238E27FC236}">
                    <a16:creationId xmlns="" xmlns:a16="http://schemas.microsoft.com/office/drawing/2014/main" id="{F8556ABE-60F3-452F-8DB9-390A3483AC6B}"/>
                  </a:ext>
                </a:extLst>
              </p:cNvPr>
              <p:cNvSpPr txBox="1"/>
              <p:nvPr/>
            </p:nvSpPr>
            <p:spPr>
              <a:xfrm>
                <a:off x="7145467" y="5891204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42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" name="TextBox 1">
                <a:extLst>
                  <a:ext uri="{FF2B5EF4-FFF2-40B4-BE49-F238E27FC236}">
                    <a16:creationId xmlns="" xmlns:a16="http://schemas.microsoft.com/office/drawing/2014/main" id="{8BF4525C-5133-48CF-9F1A-09F06E7A52EC}"/>
                  </a:ext>
                </a:extLst>
              </p:cNvPr>
              <p:cNvSpPr txBox="1"/>
              <p:nvPr/>
            </p:nvSpPr>
            <p:spPr>
              <a:xfrm>
                <a:off x="7992464" y="5931647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decrease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C146706D-1E7F-4F17-8609-CE2395AD6AB0}"/>
              </a:ext>
            </a:extLst>
          </p:cNvPr>
          <p:cNvGrpSpPr/>
          <p:nvPr/>
        </p:nvGrpSpPr>
        <p:grpSpPr>
          <a:xfrm>
            <a:off x="9061197" y="6026483"/>
            <a:ext cx="1998965" cy="440475"/>
            <a:chOff x="6192256" y="6229506"/>
            <a:chExt cx="1998965" cy="440475"/>
          </a:xfrm>
        </p:grpSpPr>
        <p:pic>
          <p:nvPicPr>
            <p:cNvPr id="125" name="Graphic 27" descr="Signal">
              <a:extLst>
                <a:ext uri="{FF2B5EF4-FFF2-40B4-BE49-F238E27FC236}">
                  <a16:creationId xmlns="" xmlns:a16="http://schemas.microsoft.com/office/drawing/2014/main" id="{1A3B1F05-1D75-4767-AD5A-0A4B830E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92256" y="6329919"/>
              <a:ext cx="684000" cy="239649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A58711F9-018F-43CC-8595-9FE9B05B7BB0}"/>
                </a:ext>
              </a:extLst>
            </p:cNvPr>
            <p:cNvGrpSpPr/>
            <p:nvPr/>
          </p:nvGrpSpPr>
          <p:grpSpPr>
            <a:xfrm>
              <a:off x="6588224" y="6229506"/>
              <a:ext cx="1602997" cy="440475"/>
              <a:chOff x="7145467" y="6229506"/>
              <a:chExt cx="1602997" cy="440475"/>
            </a:xfrm>
          </p:grpSpPr>
          <p:sp>
            <p:nvSpPr>
              <p:cNvPr id="127" name="TextBox 1">
                <a:extLst>
                  <a:ext uri="{FF2B5EF4-FFF2-40B4-BE49-F238E27FC236}">
                    <a16:creationId xmlns="" xmlns:a16="http://schemas.microsoft.com/office/drawing/2014/main" id="{56CF3CB1-5288-4445-A1B6-CE4BAB76B5DC}"/>
                  </a:ext>
                </a:extLst>
              </p:cNvPr>
              <p:cNvSpPr txBox="1"/>
              <p:nvPr/>
            </p:nvSpPr>
            <p:spPr>
              <a:xfrm>
                <a:off x="7145467" y="6229506"/>
                <a:ext cx="93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" name="TextBox 1">
                <a:extLst>
                  <a:ext uri="{FF2B5EF4-FFF2-40B4-BE49-F238E27FC236}">
                    <a16:creationId xmlns="" xmlns:a16="http://schemas.microsoft.com/office/drawing/2014/main" id="{9E57460E-D7D9-4C58-A33A-D8EA018B8B43}"/>
                  </a:ext>
                </a:extLst>
              </p:cNvPr>
              <p:cNvSpPr txBox="1"/>
              <p:nvPr/>
            </p:nvSpPr>
            <p:spPr>
              <a:xfrm>
                <a:off x="7992464" y="6269949"/>
                <a:ext cx="756000" cy="400032"/>
              </a:xfrm>
              <a:prstGeom prst="rect">
                <a:avLst/>
              </a:prstGeom>
              <a:ln>
                <a:noFill/>
              </a:ln>
            </p:spPr>
            <p:txBody>
              <a:bodyPr wrap="non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increase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4346D4C3-E874-486D-8ED4-E7620EC7A806}"/>
              </a:ext>
            </a:extLst>
          </p:cNvPr>
          <p:cNvSpPr txBox="1"/>
          <p:nvPr/>
        </p:nvSpPr>
        <p:spPr>
          <a:xfrm>
            <a:off x="8394233" y="13992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change in new HIV infections among young people, 2010 and 2016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663E60AB-3451-455C-9F04-1FA28FE60B76}"/>
              </a:ext>
            </a:extLst>
          </p:cNvPr>
          <p:cNvSpPr txBox="1"/>
          <p:nvPr/>
        </p:nvSpPr>
        <p:spPr>
          <a:xfrm>
            <a:off x="4729546" y="164933"/>
            <a:ext cx="366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Proportion of young people (15-24) in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new HIV infections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1BB645DB-A480-47AE-A993-3C199E01E002}"/>
              </a:ext>
            </a:extLst>
          </p:cNvPr>
          <p:cNvSpPr txBox="1"/>
          <p:nvPr/>
        </p:nvSpPr>
        <p:spPr>
          <a:xfrm>
            <a:off x="2868434" y="6445136"/>
            <a:ext cx="658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Prepared by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9"/>
              </a:rPr>
              <a:t>www.aidsdatahub.org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based on UNAIDS 2017 HIV Estimates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86552" y="1290919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98877"/>
            <a:ext cx="10515600" cy="121728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HIV prevalence among people who inject drugs by age group, countries where data is available, 2012-2016</a:t>
            </a:r>
            <a:endParaRPr lang="en-US" sz="32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28930" y="1723142"/>
            <a:ext cx="9778299" cy="3911681"/>
            <a:chOff x="228600" y="2568347"/>
            <a:chExt cx="8610600" cy="3771961"/>
          </a:xfrm>
        </p:grpSpPr>
        <p:grpSp>
          <p:nvGrpSpPr>
            <p:cNvPr id="33" name="Group 32"/>
            <p:cNvGrpSpPr/>
            <p:nvPr/>
          </p:nvGrpSpPr>
          <p:grpSpPr>
            <a:xfrm>
              <a:off x="228600" y="2639845"/>
              <a:ext cx="8610600" cy="3700463"/>
              <a:chOff x="228600" y="2639845"/>
              <a:chExt cx="8610600" cy="3700463"/>
            </a:xfrm>
          </p:grpSpPr>
          <p:graphicFrame>
            <p:nvGraphicFramePr>
              <p:cNvPr id="37" name="Chart 3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5523489"/>
                  </p:ext>
                </p:extLst>
              </p:nvPr>
            </p:nvGraphicFramePr>
            <p:xfrm>
              <a:off x="228600" y="2639845"/>
              <a:ext cx="8610600" cy="37004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38" name="Straight Connector 37"/>
              <p:cNvCxnSpPr/>
              <p:nvPr/>
            </p:nvCxnSpPr>
            <p:spPr>
              <a:xfrm>
                <a:off x="990600" y="4617358"/>
                <a:ext cx="74160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5676900" y="2568347"/>
              <a:ext cx="2752726" cy="2245688"/>
              <a:chOff x="6848475" y="2621512"/>
              <a:chExt cx="2752726" cy="2245688"/>
            </a:xfrm>
          </p:grpSpPr>
          <p:sp>
            <p:nvSpPr>
              <p:cNvPr id="35" name="TextBox 1"/>
              <p:cNvSpPr txBox="1"/>
              <p:nvPr/>
            </p:nvSpPr>
            <p:spPr>
              <a:xfrm>
                <a:off x="6848475" y="2621512"/>
                <a:ext cx="2752726" cy="457200"/>
              </a:xfrm>
              <a:prstGeom prst="rect">
                <a:avLst/>
              </a:prstGeom>
              <a:ln>
                <a:solidFill>
                  <a:srgbClr val="F26B73"/>
                </a:solidFill>
                <a:prstDash val="sysDash"/>
              </a:ln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Countries with HIV prevalence &gt; 5% </a:t>
                </a:r>
              </a:p>
              <a:p>
                <a:r>
                  <a:rPr lang="en-US" sz="11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among </a:t>
                </a:r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young people who inject drugs</a:t>
                </a:r>
                <a:endParaRPr lang="en-GB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848476" y="2743200"/>
                <a:ext cx="0" cy="2124000"/>
              </a:xfrm>
              <a:prstGeom prst="line">
                <a:avLst/>
              </a:prstGeom>
              <a:ln>
                <a:solidFill>
                  <a:srgbClr val="F26B7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/>
          <p:cNvSpPr/>
          <p:nvPr/>
        </p:nvSpPr>
        <p:spPr>
          <a:xfrm>
            <a:off x="4073139" y="5564473"/>
            <a:ext cx="6096000" cy="261610"/>
          </a:xfrm>
          <a:prstGeom prst="rect">
            <a:avLst/>
          </a:prstGeom>
          <a:ln>
            <a:solidFill>
              <a:srgbClr val="33CCCC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*Sample size of young PWID from 2014 survey is very small to make comparison with older counterpart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="" xmlns:a16="http://schemas.microsoft.com/office/drawing/2014/main" id="{962D080C-E13B-4B11-9266-F6F16057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7" y="6218587"/>
            <a:ext cx="8986024" cy="41549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defTabSz="457200" eaLnBrk="0" hangingPunct="0"/>
            <a:r>
              <a:rPr lang="en-US" sz="105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Source: Prepared by </a:t>
            </a:r>
            <a:r>
              <a:rPr lang="en-US" sz="105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  <a:hlinkClick r:id="rId5"/>
              </a:rPr>
              <a:t>www.aidsdatahub.org</a:t>
            </a:r>
            <a:r>
              <a:rPr lang="en-US" sz="105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based on </a:t>
            </a:r>
            <a:r>
              <a:rPr lang="en-US" sz="1050" kern="0" dirty="0" err="1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Behavioural</a:t>
            </a:r>
            <a:r>
              <a:rPr lang="en-US" sz="105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Surveys; Integrated Biological and </a:t>
            </a:r>
            <a:r>
              <a:rPr lang="en-US" sz="1050" kern="0" dirty="0" err="1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Behavioural</a:t>
            </a:r>
            <a:r>
              <a:rPr lang="en-US" sz="105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Surveys; Global AIDS Response Progress Reporting; Global AIDS Monitoring 2017</a:t>
            </a:r>
          </a:p>
        </p:txBody>
      </p:sp>
    </p:spTree>
    <p:extLst>
      <p:ext uri="{BB962C8B-B14F-4D97-AF65-F5344CB8AC3E}">
        <p14:creationId xmlns:p14="http://schemas.microsoft.com/office/powerpoint/2010/main" val="10551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86552" y="1290919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-940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Rising HIV prevalence trend among young people who inject drugs, 2010-2014</a:t>
            </a:r>
            <a:endParaRPr lang="en-US" sz="36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651" y="5947809"/>
            <a:ext cx="8002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Source: Prepared by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www.aidsdatahub.org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based on National HIV/AIDS and STI Surveillance and Strategic Information Unit (2015). The Growing HIV Epidemic among Adolescents in the Philippines</a:t>
            </a:r>
            <a:r>
              <a:rPr lang="en-GB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and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AIDS </a:t>
            </a:r>
            <a:r>
              <a:rPr lang="en-US" sz="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Department of Health, Ministry of Health, Myanmar and World Health Organization.  Results of HIV Sentinel </a:t>
            </a:r>
            <a:r>
              <a:rPr lang="en-US" sz="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Sero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-surveillance 2010 to 2014.</a:t>
            </a: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386680"/>
              </p:ext>
            </p:extLst>
          </p:nvPr>
        </p:nvGraphicFramePr>
        <p:xfrm>
          <a:off x="1801805" y="1552798"/>
          <a:ext cx="8498542" cy="464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18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86552" y="1290919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-9406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Proportion of PWID with comprehensive HIV knowledge, by age group, countries where data is available, 2007-2016</a:t>
            </a:r>
            <a:endParaRPr lang="en-US" sz="28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246056" y="1447800"/>
            <a:ext cx="889794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cs typeface="Arial" charset="0"/>
              </a:rPr>
              <a:t>Proportion of PWID with comprehensive HIV knowledge, by age group, countries where data is available, 2007-2016</a:t>
            </a:r>
            <a:br>
              <a:rPr lang="en-US" smtClean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43875" y="6357938"/>
            <a:ext cx="542925" cy="365125"/>
          </a:xfrm>
        </p:spPr>
        <p:txBody>
          <a:bodyPr/>
          <a:lstStyle/>
          <a:p>
            <a:pPr>
              <a:defRPr/>
            </a:pPr>
            <a:fld id="{BDF65F5C-92F9-4191-BD0E-1C66B1009D49}" type="slidenum">
              <a:rPr lang="th-TH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th-TH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73920"/>
              </p:ext>
            </p:extLst>
          </p:nvPr>
        </p:nvGraphicFramePr>
        <p:xfrm>
          <a:off x="1066800" y="1870911"/>
          <a:ext cx="9156309" cy="427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1448030" y="5737000"/>
            <a:ext cx="3886200" cy="476250"/>
          </a:xfrm>
          <a:prstGeom prst="rect">
            <a:avLst/>
          </a:prstGeom>
          <a:noFill/>
          <a:ln w="12700" cmpd="sng">
            <a:solidFill>
              <a:srgbClr val="63CDF6"/>
            </a:solidFill>
            <a:prstDash val="sysDot"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 Western to Far Western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Terai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Highway Districts - male PWID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** male PWID - age group 18-19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yr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versus 20+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yr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430" y="6366422"/>
            <a:ext cx="8986024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defTabSz="457200" eaLnBrk="0" hangingPunct="0"/>
            <a:r>
              <a:rPr lang="en-US" sz="10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Source: Prepared by </a:t>
            </a:r>
            <a:r>
              <a:rPr lang="en-US" sz="10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  <a:hlinkClick r:id="rId5"/>
              </a:rPr>
              <a:t>www.aidsdatahub.org</a:t>
            </a:r>
            <a:r>
              <a:rPr lang="en-US" sz="10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based on </a:t>
            </a:r>
            <a:r>
              <a:rPr lang="en-US" sz="1000" kern="0" dirty="0" err="1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Behavioural</a:t>
            </a:r>
            <a:r>
              <a:rPr lang="en-US" sz="10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Surveys; Integrated Biological and </a:t>
            </a:r>
            <a:r>
              <a:rPr lang="en-US" sz="1000" kern="0" dirty="0" err="1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Behavioural</a:t>
            </a:r>
            <a:r>
              <a:rPr lang="en-US" sz="10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Surveys; UNGASS and Global AIDS Response Progress Reporting</a:t>
            </a:r>
          </a:p>
        </p:txBody>
      </p:sp>
    </p:spTree>
    <p:extLst>
      <p:ext uri="{BB962C8B-B14F-4D97-AF65-F5344CB8AC3E}">
        <p14:creationId xmlns:p14="http://schemas.microsoft.com/office/powerpoint/2010/main" val="16593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86552" y="1290919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-9406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Proportion of PWID reported using sterile injection equipment at last injection by age group, countries where data is available, 2012-2016</a:t>
            </a:r>
            <a:endParaRPr lang="en-US" sz="28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43875" y="6357938"/>
            <a:ext cx="542925" cy="365125"/>
          </a:xfrm>
        </p:spPr>
        <p:txBody>
          <a:bodyPr/>
          <a:lstStyle/>
          <a:p>
            <a:pPr>
              <a:defRPr/>
            </a:pPr>
            <a:fld id="{CC1C0639-E552-4989-8A7B-1969A07727D5}" type="slidenum">
              <a:rPr lang="th-TH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31576"/>
            <a:ext cx="10945906" cy="4716774"/>
            <a:chOff x="152400" y="2538350"/>
            <a:chExt cx="8884097" cy="3810000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5584389"/>
                </p:ext>
              </p:extLst>
            </p:nvPr>
          </p:nvGraphicFramePr>
          <p:xfrm>
            <a:off x="152400" y="2538350"/>
            <a:ext cx="8884097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>
              <a:off x="1156850" y="3288475"/>
              <a:ext cx="7704000" cy="0"/>
            </a:xfrm>
            <a:prstGeom prst="line">
              <a:avLst/>
            </a:prstGeom>
            <a:ln w="19050">
              <a:solidFill>
                <a:srgbClr val="00A99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533584" y="5920059"/>
            <a:ext cx="60198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* very small sample size (&lt;50) for young PWID; Thailand - very small sample size for young PWID and reported as “data not available”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09DCB67A-9B31-4EA5-9299-C8DEF569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0" y="6324593"/>
            <a:ext cx="8986024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defTabSz="457200" eaLnBrk="0" hangingPunct="0"/>
            <a:r>
              <a:rPr lang="en-US" sz="9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Source: Prepared by </a:t>
            </a:r>
            <a:r>
              <a:rPr lang="en-US" sz="9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  <a:hlinkClick r:id="rId6"/>
              </a:rPr>
              <a:t>www.aidsdatahub.org</a:t>
            </a:r>
            <a:r>
              <a:rPr lang="en-US" sz="9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based on </a:t>
            </a:r>
            <a:r>
              <a:rPr lang="en-US" sz="900" kern="0" dirty="0" err="1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Behavioural</a:t>
            </a:r>
            <a:r>
              <a:rPr lang="en-US" sz="9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Surveys; Integrated Biological and </a:t>
            </a:r>
            <a:r>
              <a:rPr lang="en-US" sz="900" kern="0" dirty="0" err="1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Behavioural</a:t>
            </a:r>
            <a:r>
              <a:rPr lang="en-US" sz="900" kern="0" dirty="0">
                <a:solidFill>
                  <a:schemeClr val="bg1"/>
                </a:solidFill>
                <a:latin typeface="Arial" pitchFamily="34" charset="0"/>
                <a:ea typeface="ＭＳ 明朝" charset="-128"/>
                <a:cs typeface="Arial" pitchFamily="34" charset="0"/>
              </a:rPr>
              <a:t> Surveys; Global AIDS Response Progress Reporting; Global AIDS Monitoring 2017</a:t>
            </a:r>
          </a:p>
        </p:txBody>
      </p:sp>
    </p:spTree>
    <p:extLst>
      <p:ext uri="{BB962C8B-B14F-4D97-AF65-F5344CB8AC3E}">
        <p14:creationId xmlns:p14="http://schemas.microsoft.com/office/powerpoint/2010/main" val="6684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80143" r="43945"/>
          <a:stretch/>
        </p:blipFill>
        <p:spPr>
          <a:xfrm rot="10800000">
            <a:off x="-1" y="0"/>
            <a:ext cx="6929719" cy="129091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78627" r="65395"/>
          <a:stretch/>
        </p:blipFill>
        <p:spPr>
          <a:xfrm>
            <a:off x="8157882" y="5468471"/>
            <a:ext cx="4034118" cy="13895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702" y="5634823"/>
            <a:ext cx="1139825" cy="1057275"/>
          </a:xfr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75221" y="1306368"/>
            <a:ext cx="8929048" cy="75849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cs typeface="Cordia New" pitchFamily="34" charset="-34"/>
              </a:defRPr>
            </a:lvl2pPr>
            <a:lvl3pPr algn="ctr" eaLnBrk="0" hangingPunct="0">
              <a:defRPr sz="4400">
                <a:cs typeface="Cordia New" pitchFamily="34" charset="-34"/>
              </a:defRPr>
            </a:lvl3pPr>
            <a:lvl4pPr algn="ctr" eaLnBrk="0" hangingPunct="0">
              <a:defRPr sz="4400">
                <a:cs typeface="Cordia New" pitchFamily="34" charset="-34"/>
              </a:defRPr>
            </a:lvl4pPr>
            <a:lvl5pPr algn="ctr" eaLnBrk="0" hangingPunct="0">
              <a:defRPr sz="4400">
                <a:cs typeface="Cordia New" pitchFamily="34" charset="-34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cs typeface="Cordia New" pitchFamily="34" charset="-34"/>
              </a:defRPr>
            </a:lvl9pPr>
          </a:lstStyle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30" y="-9406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merican Typewriter Semibold" charset="0"/>
                <a:ea typeface="American Typewriter Semibold" charset="0"/>
                <a:cs typeface="American Typewriter Semibold" charset="0"/>
              </a:rPr>
              <a:t>Snapshot of harm reduction in Asia and the Pacific, 2016</a:t>
            </a:r>
            <a:endParaRPr lang="en-US" sz="3600" b="1" dirty="0">
              <a:solidFill>
                <a:schemeClr val="bg1"/>
              </a:solidFill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13544"/>
              </p:ext>
            </p:extLst>
          </p:nvPr>
        </p:nvGraphicFramePr>
        <p:xfrm>
          <a:off x="246443" y="1488237"/>
          <a:ext cx="8934069" cy="5008446"/>
        </p:xfrm>
        <a:graphic>
          <a:graphicData uri="http://schemas.openxmlformats.org/drawingml/2006/table">
            <a:tbl>
              <a:tblPr/>
              <a:tblGrid>
                <a:gridCol w="1212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6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6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6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6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86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920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Needle and syringe programmes operational </a:t>
                      </a:r>
                    </a:p>
                  </a:txBody>
                  <a:tcPr marL="9200" marR="9200" marT="9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Needle and syringe 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programmes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coverage</a:t>
                      </a:r>
                    </a:p>
                  </a:txBody>
                  <a:tcPr marL="9200" marR="9200" marT="92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8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Possession of needle and syringe used as evidence for arrest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Opioid substitution therapy programmes operational </a:t>
                      </a:r>
                    </a:p>
                  </a:txBody>
                  <a:tcPr marL="9200" marR="9200" marT="92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Opioid substitution therapy </a:t>
                      </a:r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programmes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coverage</a:t>
                      </a:r>
                    </a:p>
                  </a:txBody>
                  <a:tcPr marL="9200" marR="9200" marT="92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8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Naloxone available through community distribution</a:t>
                      </a:r>
                    </a:p>
                  </a:txBody>
                  <a:tcPr marL="9200" marR="9200" marT="92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Afghanistan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GB" sz="1100" b="1" i="0" u="none" strike="noStrike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 INFO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Australia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5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GB" sz="11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 INFO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GB" sz="11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 INFO</a:t>
                      </a:r>
                      <a:endParaRPr lang="en-GB" sz="11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Bangladesh*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Cambodia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5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5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India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5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Indonesia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GB" sz="11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 INFO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GB" sz="11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 INFO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Lao PDR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Malaysia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Myanmar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5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Nepal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New Zealand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Pakistan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  <a:endParaRPr lang="en-GB" sz="1100" b="1" i="0" u="none" strike="noStrike" dirty="0">
                        <a:solidFill>
                          <a:srgbClr val="E31837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Philippines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  <a:endParaRPr lang="en-GB" sz="1100" b="1" i="0" u="none" strike="noStrike" dirty="0">
                        <a:solidFill>
                          <a:srgbClr val="E31837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Sri Lanka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E31837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Thailand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kern="1200" dirty="0">
                          <a:solidFill>
                            <a:srgbClr val="E31837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626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Viet Nam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GB" sz="11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 INFO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E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NO</a:t>
                      </a:r>
                      <a:r>
                        <a:rPr lang="en-GB" sz="11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/>
                        </a:rPr>
                        <a:t> INFO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0" marR="9200" marT="9200" marB="0" anchor="ctr">
                    <a:lnL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C4A0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-7937" y="6637863"/>
            <a:ext cx="92588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Cordia New" pitchFamily="34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Source: Prepared by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www.aidsdatahub.org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based on Global AIDS Monitoring (GAM) reporting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79100" y="1779879"/>
            <a:ext cx="2155833" cy="316085"/>
            <a:chOff x="-2888139" y="1111879"/>
            <a:chExt cx="2155833" cy="316085"/>
          </a:xfrm>
        </p:grpSpPr>
        <p:sp>
          <p:nvSpPr>
            <p:cNvPr id="19" name="TextBox 18"/>
            <p:cNvSpPr txBox="1"/>
            <p:nvPr/>
          </p:nvSpPr>
          <p:spPr>
            <a:xfrm>
              <a:off x="-2729085" y="1111879"/>
              <a:ext cx="1996779" cy="3160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Countries with HIV prevalence among PWID ≥ 5%</a:t>
              </a:r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-2888139" y="1211964"/>
              <a:ext cx="180000" cy="216000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96856" y="2184543"/>
            <a:ext cx="2664000" cy="2179083"/>
            <a:chOff x="6894767" y="1321925"/>
            <a:chExt cx="2664000" cy="2179083"/>
          </a:xfrm>
        </p:grpSpPr>
        <p:grpSp>
          <p:nvGrpSpPr>
            <p:cNvPr id="22" name="Group 21"/>
            <p:cNvGrpSpPr/>
            <p:nvPr/>
          </p:nvGrpSpPr>
          <p:grpSpPr>
            <a:xfrm>
              <a:off x="6894767" y="1321925"/>
              <a:ext cx="2664000" cy="1833452"/>
              <a:chOff x="6343538" y="1986424"/>
              <a:chExt cx="2664000" cy="1833452"/>
            </a:xfrm>
          </p:grpSpPr>
          <p:sp>
            <p:nvSpPr>
              <p:cNvPr id="25" name="TextBox 47"/>
              <p:cNvSpPr txBox="1"/>
              <p:nvPr/>
            </p:nvSpPr>
            <p:spPr>
              <a:xfrm>
                <a:off x="6343538" y="1986424"/>
                <a:ext cx="2664000" cy="3577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NSP programme coverage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(syringes per PWID per year)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429426" y="2432793"/>
                <a:ext cx="180000" cy="953876"/>
                <a:chOff x="107154" y="1233887"/>
                <a:chExt cx="180000" cy="953876"/>
              </a:xfrm>
            </p:grpSpPr>
            <p:sp>
              <p:nvSpPr>
                <p:cNvPr id="34" name="TextBox 19"/>
                <p:cNvSpPr txBox="1"/>
                <p:nvPr/>
              </p:nvSpPr>
              <p:spPr>
                <a:xfrm>
                  <a:off x="107154" y="1233887"/>
                  <a:ext cx="180000" cy="252000"/>
                </a:xfrm>
                <a:prstGeom prst="rect">
                  <a:avLst/>
                </a:prstGeom>
                <a:solidFill>
                  <a:srgbClr val="88C540"/>
                </a:solidFill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extBox 20"/>
                <p:cNvSpPr txBox="1"/>
                <p:nvPr/>
              </p:nvSpPr>
              <p:spPr>
                <a:xfrm>
                  <a:off x="107154" y="1584825"/>
                  <a:ext cx="180000" cy="252000"/>
                </a:xfrm>
                <a:prstGeom prst="rect">
                  <a:avLst/>
                </a:prstGeom>
                <a:solidFill>
                  <a:srgbClr val="F78E1E"/>
                </a:solidFill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TextBox 21"/>
                <p:cNvSpPr txBox="1"/>
                <p:nvPr/>
              </p:nvSpPr>
              <p:spPr>
                <a:xfrm>
                  <a:off x="107154" y="1935763"/>
                  <a:ext cx="180000" cy="252000"/>
                </a:xfrm>
                <a:prstGeom prst="rect">
                  <a:avLst/>
                </a:prstGeom>
                <a:solidFill>
                  <a:srgbClr val="E31837"/>
                </a:solidFill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559277" y="2422323"/>
                <a:ext cx="2340000" cy="1059665"/>
                <a:chOff x="237005" y="1223417"/>
                <a:chExt cx="2340000" cy="1059665"/>
              </a:xfrm>
            </p:grpSpPr>
            <p:sp>
              <p:nvSpPr>
                <p:cNvPr id="31" name="TextBox 13"/>
                <p:cNvSpPr txBox="1"/>
                <p:nvPr/>
              </p:nvSpPr>
              <p:spPr>
                <a:xfrm>
                  <a:off x="237005" y="1223417"/>
                  <a:ext cx="2124000" cy="357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High coverage: &gt;200</a:t>
                  </a:r>
                </a:p>
              </p:txBody>
            </p:sp>
            <p:sp>
              <p:nvSpPr>
                <p:cNvPr id="32" name="TextBox 14"/>
                <p:cNvSpPr txBox="1"/>
                <p:nvPr/>
              </p:nvSpPr>
              <p:spPr>
                <a:xfrm>
                  <a:off x="237005" y="1574355"/>
                  <a:ext cx="2340000" cy="357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Medium coverage: &gt;100–&lt;200</a:t>
                  </a:r>
                </a:p>
              </p:txBody>
            </p:sp>
            <p:sp>
              <p:nvSpPr>
                <p:cNvPr id="33" name="TextBox 15"/>
                <p:cNvSpPr txBox="1"/>
                <p:nvPr/>
              </p:nvSpPr>
              <p:spPr>
                <a:xfrm>
                  <a:off x="237005" y="1925293"/>
                  <a:ext cx="2333203" cy="3577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Low coverage: &lt;100 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429426" y="3462086"/>
                <a:ext cx="1620016" cy="357790"/>
                <a:chOff x="9468544" y="2819561"/>
                <a:chExt cx="1620016" cy="35779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9612560" y="2819561"/>
                  <a:ext cx="1476000" cy="357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No service</a:t>
                  </a:r>
                </a:p>
              </p:txBody>
            </p:sp>
            <p:sp>
              <p:nvSpPr>
                <p:cNvPr id="30" name="TextBox 17"/>
                <p:cNvSpPr txBox="1"/>
                <p:nvPr/>
              </p:nvSpPr>
              <p:spPr>
                <a:xfrm>
                  <a:off x="9468544" y="2826155"/>
                  <a:ext cx="180000" cy="25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7128448" y="3143218"/>
              <a:ext cx="1476000" cy="3577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 info/ not reported</a:t>
              </a: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6984432" y="3149812"/>
              <a:ext cx="180000" cy="25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02986" y="4371966"/>
            <a:ext cx="2293405" cy="2223908"/>
            <a:chOff x="6857206" y="3941396"/>
            <a:chExt cx="2293405" cy="2223908"/>
          </a:xfrm>
        </p:grpSpPr>
        <p:grpSp>
          <p:nvGrpSpPr>
            <p:cNvPr id="38" name="Group 37"/>
            <p:cNvGrpSpPr/>
            <p:nvPr/>
          </p:nvGrpSpPr>
          <p:grpSpPr>
            <a:xfrm>
              <a:off x="6857206" y="3941396"/>
              <a:ext cx="2293405" cy="1863868"/>
              <a:chOff x="6322639" y="4047537"/>
              <a:chExt cx="2293405" cy="1863868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6322639" y="4047537"/>
                <a:ext cx="1906291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OST programme coverage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(% opioid injectors on OST)</a:t>
                </a: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523805" y="4502730"/>
                <a:ext cx="2092239" cy="1408675"/>
                <a:chOff x="6523805" y="4502730"/>
                <a:chExt cx="2092239" cy="1408675"/>
              </a:xfrm>
            </p:grpSpPr>
            <p:sp>
              <p:nvSpPr>
                <p:cNvPr id="49" name="TextBox 38"/>
                <p:cNvSpPr txBox="1"/>
                <p:nvPr/>
              </p:nvSpPr>
              <p:spPr>
                <a:xfrm>
                  <a:off x="6523805" y="4502730"/>
                  <a:ext cx="1516762" cy="2539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High coverage: &gt;40% </a:t>
                  </a:r>
                </a:p>
              </p:txBody>
            </p:sp>
            <p:sp>
              <p:nvSpPr>
                <p:cNvPr id="50" name="TextBox 39"/>
                <p:cNvSpPr txBox="1"/>
                <p:nvPr/>
              </p:nvSpPr>
              <p:spPr>
                <a:xfrm>
                  <a:off x="6523805" y="4853669"/>
                  <a:ext cx="2092239" cy="2539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Medium coverage: 20 – ≤ 40% </a:t>
                  </a:r>
                </a:p>
              </p:txBody>
            </p:sp>
            <p:sp>
              <p:nvSpPr>
                <p:cNvPr id="51" name="TextBox 40"/>
                <p:cNvSpPr txBox="1"/>
                <p:nvPr/>
              </p:nvSpPr>
              <p:spPr>
                <a:xfrm>
                  <a:off x="6523805" y="5204608"/>
                  <a:ext cx="1486304" cy="2539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Low coverage: &lt; 20%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6532911" y="5553615"/>
                  <a:ext cx="1476000" cy="3577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No service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6407494" y="4505960"/>
                <a:ext cx="187767" cy="1306249"/>
                <a:chOff x="6407494" y="4505960"/>
                <a:chExt cx="187767" cy="1306249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6407494" y="4505960"/>
                  <a:ext cx="184731" cy="955794"/>
                  <a:chOff x="90920" y="3307051"/>
                  <a:chExt cx="160443" cy="1037666"/>
                </a:xfrm>
              </p:grpSpPr>
              <p:sp>
                <p:nvSpPr>
                  <p:cNvPr id="46" name="TextBox 43"/>
                  <p:cNvSpPr txBox="1"/>
                  <p:nvPr/>
                </p:nvSpPr>
                <p:spPr>
                  <a:xfrm>
                    <a:off x="90920" y="3307051"/>
                    <a:ext cx="160443" cy="275666"/>
                  </a:xfrm>
                  <a:prstGeom prst="rect">
                    <a:avLst/>
                  </a:prstGeom>
                  <a:solidFill>
                    <a:srgbClr val="88C540"/>
                  </a:solidFill>
                  <a:ln>
                    <a:noFill/>
                  </a:ln>
                  <a:effectLst/>
                </p:spPr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TextBox 44"/>
                  <p:cNvSpPr txBox="1"/>
                  <p:nvPr/>
                </p:nvSpPr>
                <p:spPr>
                  <a:xfrm>
                    <a:off x="90920" y="3688051"/>
                    <a:ext cx="160443" cy="275666"/>
                  </a:xfrm>
                  <a:prstGeom prst="rect">
                    <a:avLst/>
                  </a:prstGeom>
                  <a:solidFill>
                    <a:srgbClr val="F78E1E"/>
                  </a:solidFill>
                  <a:ln>
                    <a:noFill/>
                  </a:ln>
                  <a:effectLst/>
                </p:spPr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TextBox 45"/>
                  <p:cNvSpPr txBox="1"/>
                  <p:nvPr/>
                </p:nvSpPr>
                <p:spPr>
                  <a:xfrm>
                    <a:off x="90920" y="4069051"/>
                    <a:ext cx="160443" cy="275666"/>
                  </a:xfrm>
                  <a:prstGeom prst="rect">
                    <a:avLst/>
                  </a:prstGeom>
                  <a:solidFill>
                    <a:srgbClr val="E31837"/>
                  </a:solidFill>
                  <a:ln>
                    <a:noFill/>
                  </a:ln>
                  <a:effectLst/>
                </p:spPr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TextBox 17"/>
                <p:cNvSpPr txBox="1"/>
                <p:nvPr/>
              </p:nvSpPr>
              <p:spPr>
                <a:xfrm>
                  <a:off x="6415261" y="5560209"/>
                  <a:ext cx="180000" cy="25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7067073" y="5807514"/>
              <a:ext cx="1476000" cy="3577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 info/ not reported</a:t>
              </a:r>
            </a:p>
          </p:txBody>
        </p:sp>
        <p:sp>
          <p:nvSpPr>
            <p:cNvPr id="40" name="TextBox 17"/>
            <p:cNvSpPr txBox="1"/>
            <p:nvPr/>
          </p:nvSpPr>
          <p:spPr>
            <a:xfrm>
              <a:off x="6952533" y="5814108"/>
              <a:ext cx="180000" cy="25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24492" y="6639163"/>
            <a:ext cx="3256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HIV prevalence from 2 sentinel sites - Dhaka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Hili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1016</Words>
  <Application>Microsoft Macintosh PowerPoint</Application>
  <PresentationFormat>Widescreen</PresentationFormat>
  <Paragraphs>307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American Typewriter</vt:lpstr>
      <vt:lpstr>American Typewriter Semibold</vt:lpstr>
      <vt:lpstr>Angsana New</vt:lpstr>
      <vt:lpstr>Calibri</vt:lpstr>
      <vt:lpstr>Calibri Light</vt:lpstr>
      <vt:lpstr>Cordia New</vt:lpstr>
      <vt:lpstr>ＭＳ 明朝</vt:lpstr>
      <vt:lpstr>Arial</vt:lpstr>
      <vt:lpstr>Office Theme</vt:lpstr>
      <vt:lpstr>This house would ban information dissemination on safe injecting practices, and ban the provision of clean and sterile injecting equipment, to intravenous drug users who are minors (15-17 years)</vt:lpstr>
      <vt:lpstr>YOUNG PEOPLE WHO INJECT DRUGS ASIA-PACIFIC SITUATION</vt:lpstr>
      <vt:lpstr>HIV and AIDS among young people (15-24 yr) in Asia and the Pacific 2000-2016</vt:lpstr>
      <vt:lpstr>Overview of new HIV infections among young people  (15-24) in Asia and the Pacific</vt:lpstr>
      <vt:lpstr>HIV prevalence among people who inject drugs by age group, countries where data is available, 2012-2016</vt:lpstr>
      <vt:lpstr>Rising HIV prevalence trend among young people who inject drugs, 2010-2014</vt:lpstr>
      <vt:lpstr>Proportion of PWID with comprehensive HIV knowledge, by age group, countries where data is available, 2007-2016</vt:lpstr>
      <vt:lpstr>Proportion of PWID reported using sterile injection equipment at last injection by age group, countries where data is available, 2012-2016</vt:lpstr>
      <vt:lpstr>Snapshot of harm reduction in Asia and the Pacific, 2016</vt:lpstr>
      <vt:lpstr>Punitive laws hindering HIV responses among PWID in Southeast Asia</vt:lpstr>
      <vt:lpstr>This house would ban information dissemination on safe injecting practices, and ban the provision of clean and sterile injecting equipment, to intravenous drug users who are minors (15-17 years)</vt:lpstr>
      <vt:lpstr>Countries enabling independent consent for young people to access harm reduction services, Asia Pacific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house would ban information dissemination on safe injecting practices, and ban the provision of clean and sterile injecting equipment, to intravenous drug users who are minors (15-17 year)</dc:title>
  <dc:creator>Jeffry P Acaba</dc:creator>
  <cp:lastModifiedBy>Jeffry P Acaba</cp:lastModifiedBy>
  <cp:revision>16</cp:revision>
  <dcterms:created xsi:type="dcterms:W3CDTF">2018-07-17T05:20:59Z</dcterms:created>
  <dcterms:modified xsi:type="dcterms:W3CDTF">2018-07-23T07:36:15Z</dcterms:modified>
</cp:coreProperties>
</file>